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7" r:id="rId2"/>
    <p:sldId id="271" r:id="rId3"/>
    <p:sldId id="300" r:id="rId4"/>
    <p:sldId id="301" r:id="rId5"/>
    <p:sldId id="302" r:id="rId6"/>
    <p:sldId id="303" r:id="rId7"/>
    <p:sldId id="306" r:id="rId8"/>
    <p:sldId id="337" r:id="rId9"/>
    <p:sldId id="272" r:id="rId10"/>
    <p:sldId id="324" r:id="rId11"/>
    <p:sldId id="323" r:id="rId12"/>
    <p:sldId id="322" r:id="rId13"/>
    <p:sldId id="297" r:id="rId14"/>
    <p:sldId id="267" r:id="rId15"/>
    <p:sldId id="268" r:id="rId16"/>
    <p:sldId id="270" r:id="rId17"/>
    <p:sldId id="329" r:id="rId18"/>
    <p:sldId id="299" r:id="rId19"/>
    <p:sldId id="330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308" r:id="rId34"/>
    <p:sldId id="309" r:id="rId35"/>
    <p:sldId id="310" r:id="rId36"/>
    <p:sldId id="311" r:id="rId37"/>
    <p:sldId id="315" r:id="rId38"/>
    <p:sldId id="313" r:id="rId39"/>
    <p:sldId id="314" r:id="rId40"/>
    <p:sldId id="316" r:id="rId41"/>
    <p:sldId id="317" r:id="rId42"/>
    <p:sldId id="294" r:id="rId43"/>
    <p:sldId id="333" r:id="rId44"/>
    <p:sldId id="334" r:id="rId45"/>
    <p:sldId id="335" r:id="rId46"/>
    <p:sldId id="273" r:id="rId47"/>
    <p:sldId id="259" r:id="rId48"/>
    <p:sldId id="275" r:id="rId49"/>
    <p:sldId id="327" r:id="rId50"/>
    <p:sldId id="328" r:id="rId51"/>
    <p:sldId id="307" r:id="rId52"/>
    <p:sldId id="305" r:id="rId53"/>
    <p:sldId id="332" r:id="rId54"/>
    <p:sldId id="269" r:id="rId55"/>
    <p:sldId id="331" r:id="rId56"/>
    <p:sldId id="320" r:id="rId57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144" y="136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printerSettings" Target="printerSettings/printerSettings1.bin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E9AF0A-3A7B-2143-BED6-4C8C85395FE5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0701AF-8566-3547-B1E4-4D417557FF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537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3191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3939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912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68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375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368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251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353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0720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1709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24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54E8A-EC3A-024B-834A-CB5244FD9D42}" type="datetimeFigureOut">
              <a:rPr lang="en-US" smtClean="0"/>
              <a:t>27/11/15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A9598-7DE5-1E4D-9EB1-7435B5AC0B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99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christoff.burger@cs.lth.s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hristoff-buerger/racr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hristoff-buerger/racr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9" Type="http://schemas.openxmlformats.org/officeDocument/2006/relationships/image" Target="../media/image15.emf"/><Relationship Id="rId10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hristoff-buerger/rac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352730"/>
            <a:ext cx="84201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Reference Attribute Grammar controlled Rewriting</a:t>
            </a:r>
            <a:endParaRPr lang="en-GB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108505"/>
            <a:ext cx="6934200" cy="105670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Motivation and Overview</a:t>
            </a:r>
            <a:endParaRPr lang="en-US" i="1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485900" y="4600009"/>
            <a:ext cx="6934200" cy="1498891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Christoff 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Bürger 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Department of Computer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Science,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Faculty of Engineering,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LTH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Lund University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Lund, Sweden 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2"/>
              </a:rPr>
              <a:t>christoff.burger@cs.lth.se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669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Reference attribute </a:t>
            </a:r>
            <a:r>
              <a:rPr lang="en-GB" dirty="0"/>
              <a:t>g</a:t>
            </a:r>
            <a:r>
              <a:rPr lang="en-GB" dirty="0" smtClean="0"/>
              <a:t>rammars &amp; ASGs</a:t>
            </a:r>
            <a:endParaRPr lang="en-GB" dirty="0"/>
          </a:p>
        </p:txBody>
      </p:sp>
      <p:sp>
        <p:nvSpPr>
          <p:cNvPr id="150" name="Rectangle 149"/>
          <p:cNvSpPr/>
          <p:nvPr/>
        </p:nvSpPr>
        <p:spPr>
          <a:xfrm>
            <a:off x="7291284" y="3777706"/>
            <a:ext cx="2274355" cy="241166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US" sz="1400" dirty="0" smtClean="0"/>
              <a:t>Program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integer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Begin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b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</a:t>
            </a:r>
            <a:endParaRPr lang="en-US" sz="1400" dirty="0" smtClean="0"/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End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use a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 </a:t>
            </a:r>
            <a:endParaRPr lang="en-US" sz="1400" dirty="0" smtClean="0"/>
          </a:p>
          <a:p>
            <a:r>
              <a:rPr lang="en-US" sz="1400" dirty="0" smtClean="0"/>
              <a:t>End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005371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Reference attribute </a:t>
            </a:r>
            <a:r>
              <a:rPr lang="en-GB" dirty="0"/>
              <a:t>g</a:t>
            </a:r>
            <a:r>
              <a:rPr lang="en-GB" dirty="0" smtClean="0"/>
              <a:t>rammars &amp; ASGs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7291283" y="1865431"/>
            <a:ext cx="2274354" cy="178076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/>
            <a:endParaRPr lang="en-GB" sz="14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458744" y="1865430"/>
            <a:ext cx="762917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359026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7" name="Gerade Verbindung 72" descr=" 700"/>
          <p:cNvCxnSpPr>
            <a:cxnSpLocks noChangeShapeType="1"/>
            <a:stCxn id="5" idx="4"/>
            <a:endCxn id="6" idx="0"/>
          </p:cNvCxnSpPr>
          <p:nvPr/>
        </p:nvCxnSpPr>
        <p:spPr bwMode="auto">
          <a:xfrm flipH="1">
            <a:off x="3916544" y="2066957"/>
            <a:ext cx="92365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Gerade Verbindung 72" descr=" 700"/>
          <p:cNvCxnSpPr>
            <a:cxnSpLocks noChangeShapeType="1"/>
            <a:stCxn id="5" idx="4"/>
          </p:cNvCxnSpPr>
          <p:nvPr/>
        </p:nvCxnSpPr>
        <p:spPr bwMode="auto">
          <a:xfrm>
            <a:off x="4840202" y="2066957"/>
            <a:ext cx="926056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Gerade Verbindung 72" descr=" 700"/>
          <p:cNvCxnSpPr>
            <a:cxnSpLocks noChangeShapeType="1"/>
            <a:stCxn id="6" idx="4"/>
            <a:endCxn id="50" idx="0"/>
          </p:cNvCxnSpPr>
          <p:nvPr/>
        </p:nvCxnSpPr>
        <p:spPr bwMode="auto">
          <a:xfrm flipH="1">
            <a:off x="1519834" y="2870843"/>
            <a:ext cx="239671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Oval 9"/>
          <p:cNvSpPr/>
          <p:nvPr/>
        </p:nvSpPr>
        <p:spPr bwMode="auto">
          <a:xfrm>
            <a:off x="3141633" y="3473203"/>
            <a:ext cx="76051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11" name="Gerade Verbindung 72" descr=" 700"/>
          <p:cNvCxnSpPr>
            <a:cxnSpLocks noChangeShapeType="1"/>
            <a:stCxn id="6" idx="4"/>
            <a:endCxn id="10" idx="0"/>
          </p:cNvCxnSpPr>
          <p:nvPr/>
        </p:nvCxnSpPr>
        <p:spPr bwMode="auto">
          <a:xfrm flipH="1">
            <a:off x="3523091" y="2870843"/>
            <a:ext cx="393454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Gerade Verbindung 72" descr=" 700"/>
          <p:cNvCxnSpPr>
            <a:cxnSpLocks noChangeShapeType="1"/>
            <a:stCxn id="25" idx="4"/>
            <a:endCxn id="13" idx="3"/>
          </p:cNvCxnSpPr>
          <p:nvPr/>
        </p:nvCxnSpPr>
        <p:spPr bwMode="auto">
          <a:xfrm flipH="1">
            <a:off x="3628652" y="5080975"/>
            <a:ext cx="2399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Diagonal liegende Ecken des Rechtecks schneiden 452"/>
          <p:cNvSpPr/>
          <p:nvPr/>
        </p:nvSpPr>
        <p:spPr bwMode="auto">
          <a:xfrm>
            <a:off x="3520691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4" name="Gerade Verbindung 72" descr=" 700"/>
          <p:cNvCxnSpPr>
            <a:cxnSpLocks noChangeShapeType="1"/>
            <a:stCxn id="23" idx="4"/>
            <a:endCxn id="25" idx="0"/>
          </p:cNvCxnSpPr>
          <p:nvPr/>
        </p:nvCxnSpPr>
        <p:spPr bwMode="auto">
          <a:xfrm flipH="1">
            <a:off x="3631051" y="4279304"/>
            <a:ext cx="0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Oval 14"/>
          <p:cNvSpPr/>
          <p:nvPr/>
        </p:nvSpPr>
        <p:spPr bwMode="auto">
          <a:xfrm>
            <a:off x="4521121" y="4881664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6" name="Diagonal liegende Ecken des Rechtecks schneiden 743"/>
          <p:cNvSpPr/>
          <p:nvPr/>
        </p:nvSpPr>
        <p:spPr bwMode="auto">
          <a:xfrm>
            <a:off x="4984148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7" name="Gerade Verbindung 72" descr=" 700"/>
          <p:cNvCxnSpPr>
            <a:cxnSpLocks noChangeShapeType="1"/>
            <a:stCxn id="16" idx="3"/>
            <a:endCxn id="15" idx="4"/>
          </p:cNvCxnSpPr>
          <p:nvPr/>
        </p:nvCxnSpPr>
        <p:spPr bwMode="auto">
          <a:xfrm flipH="1" flipV="1">
            <a:off x="4847400" y="5083191"/>
            <a:ext cx="247107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Gerade Verbindung 72" descr=" 700"/>
          <p:cNvCxnSpPr>
            <a:cxnSpLocks noChangeShapeType="1"/>
            <a:stCxn id="15" idx="4"/>
          </p:cNvCxnSpPr>
          <p:nvPr/>
        </p:nvCxnSpPr>
        <p:spPr bwMode="auto">
          <a:xfrm flipH="1">
            <a:off x="4535515" y="5083191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Gerade Verbindung 72" descr=" 700"/>
          <p:cNvCxnSpPr>
            <a:cxnSpLocks noChangeShapeType="1"/>
            <a:stCxn id="23" idx="4"/>
            <a:endCxn id="15" idx="0"/>
          </p:cNvCxnSpPr>
          <p:nvPr/>
        </p:nvCxnSpPr>
        <p:spPr bwMode="auto">
          <a:xfrm>
            <a:off x="3631051" y="4279304"/>
            <a:ext cx="1216349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Gerade Verbindung 72" descr=" 700"/>
          <p:cNvCxnSpPr>
            <a:cxnSpLocks noChangeShapeType="1"/>
            <a:stCxn id="23" idx="4"/>
            <a:endCxn id="30" idx="0"/>
          </p:cNvCxnSpPr>
          <p:nvPr/>
        </p:nvCxnSpPr>
        <p:spPr bwMode="auto">
          <a:xfrm>
            <a:off x="3631051" y="4279304"/>
            <a:ext cx="2794963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" name="Gerade Verbindung 72" descr=" 700"/>
          <p:cNvCxnSpPr>
            <a:cxnSpLocks noChangeShapeType="1"/>
            <a:stCxn id="6" idx="4"/>
            <a:endCxn id="39" idx="0"/>
          </p:cNvCxnSpPr>
          <p:nvPr/>
        </p:nvCxnSpPr>
        <p:spPr bwMode="auto">
          <a:xfrm>
            <a:off x="3916545" y="2870843"/>
            <a:ext cx="1024418" cy="600147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Gerade Verbindung 72" descr=" 700"/>
          <p:cNvCxnSpPr>
            <a:cxnSpLocks noChangeShapeType="1"/>
            <a:stCxn id="6" idx="4"/>
            <a:endCxn id="44" idx="0"/>
          </p:cNvCxnSpPr>
          <p:nvPr/>
        </p:nvCxnSpPr>
        <p:spPr bwMode="auto">
          <a:xfrm>
            <a:off x="3916545" y="2870843"/>
            <a:ext cx="248307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Oval 22"/>
          <p:cNvSpPr/>
          <p:nvPr/>
        </p:nvSpPr>
        <p:spPr bwMode="auto">
          <a:xfrm>
            <a:off x="3304772" y="4077779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4" name="Gerade Verbindung 72" descr=" 700"/>
          <p:cNvCxnSpPr>
            <a:cxnSpLocks noChangeShapeType="1"/>
            <a:stCxn id="10" idx="4"/>
            <a:endCxn id="23" idx="0"/>
          </p:cNvCxnSpPr>
          <p:nvPr/>
        </p:nvCxnSpPr>
        <p:spPr bwMode="auto">
          <a:xfrm>
            <a:off x="3523091" y="3674729"/>
            <a:ext cx="10796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359952" y="4881665"/>
            <a:ext cx="544597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" name="Gerade Verbindung 72" descr=" 700"/>
          <p:cNvCxnSpPr>
            <a:cxnSpLocks noChangeShapeType="1"/>
            <a:stCxn id="30" idx="4"/>
            <a:endCxn id="29" idx="3"/>
          </p:cNvCxnSpPr>
          <p:nvPr/>
        </p:nvCxnSpPr>
        <p:spPr bwMode="auto">
          <a:xfrm flipH="1">
            <a:off x="6426014" y="5080975"/>
            <a:ext cx="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Diagonal liegende Ecken des Rechtecks schneiden 452"/>
          <p:cNvSpPr/>
          <p:nvPr/>
        </p:nvSpPr>
        <p:spPr bwMode="auto">
          <a:xfrm>
            <a:off x="6315654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6154913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7" name="Gerade Verbindung 72" descr=" 700"/>
          <p:cNvCxnSpPr>
            <a:cxnSpLocks noChangeShapeType="1"/>
            <a:stCxn id="39" idx="4"/>
            <a:endCxn id="38" idx="3"/>
          </p:cNvCxnSpPr>
          <p:nvPr/>
        </p:nvCxnSpPr>
        <p:spPr bwMode="auto">
          <a:xfrm flipH="1">
            <a:off x="4938565" y="3670299"/>
            <a:ext cx="2399" cy="405264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Diagonal liegende Ecken des Rechtecks schneiden 452"/>
          <p:cNvSpPr/>
          <p:nvPr/>
        </p:nvSpPr>
        <p:spPr bwMode="auto">
          <a:xfrm>
            <a:off x="4828206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9" name="Oval 38"/>
          <p:cNvSpPr/>
          <p:nvPr/>
        </p:nvSpPr>
        <p:spPr bwMode="auto">
          <a:xfrm>
            <a:off x="4667466" y="3470990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6073344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45" name="Diagonal liegende Ecken des Rechtecks schneiden 743"/>
          <p:cNvSpPr/>
          <p:nvPr/>
        </p:nvSpPr>
        <p:spPr bwMode="auto">
          <a:xfrm>
            <a:off x="6632337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46" name="Gerade Verbindung 72" descr=" 700"/>
          <p:cNvCxnSpPr>
            <a:cxnSpLocks noChangeShapeType="1"/>
            <a:stCxn id="45" idx="3"/>
            <a:endCxn id="44" idx="4"/>
          </p:cNvCxnSpPr>
          <p:nvPr/>
        </p:nvCxnSpPr>
        <p:spPr bwMode="auto">
          <a:xfrm flipH="1" flipV="1">
            <a:off x="6399623" y="3674730"/>
            <a:ext cx="343073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" name="Gerade Verbindung 72" descr=" 700"/>
          <p:cNvCxnSpPr>
            <a:cxnSpLocks noChangeShapeType="1"/>
            <a:stCxn id="44" idx="4"/>
          </p:cNvCxnSpPr>
          <p:nvPr/>
        </p:nvCxnSpPr>
        <p:spPr bwMode="auto">
          <a:xfrm flipH="1">
            <a:off x="6087739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0" name="Oval 49"/>
          <p:cNvSpPr/>
          <p:nvPr/>
        </p:nvSpPr>
        <p:spPr bwMode="auto">
          <a:xfrm>
            <a:off x="1193555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1" name="Diagonal liegende Ecken des Rechtecks schneiden 743"/>
          <p:cNvSpPr/>
          <p:nvPr/>
        </p:nvSpPr>
        <p:spPr bwMode="auto">
          <a:xfrm>
            <a:off x="1764543" y="4075564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1" idx="3"/>
            <a:endCxn id="50" idx="4"/>
          </p:cNvCxnSpPr>
          <p:nvPr/>
        </p:nvCxnSpPr>
        <p:spPr bwMode="auto">
          <a:xfrm flipH="1" flipV="1">
            <a:off x="1519835" y="3674730"/>
            <a:ext cx="352669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3" name="Gerade Verbindung 72" descr=" 700"/>
          <p:cNvCxnSpPr>
            <a:cxnSpLocks noChangeShapeType="1"/>
            <a:stCxn id="50" idx="4"/>
          </p:cNvCxnSpPr>
          <p:nvPr/>
        </p:nvCxnSpPr>
        <p:spPr bwMode="auto">
          <a:xfrm flipH="1">
            <a:off x="1207950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7" name="Gerade Verbindung 72" descr=" 700"/>
          <p:cNvCxnSpPr>
            <a:cxnSpLocks noChangeShapeType="1"/>
            <a:stCxn id="69" idx="4"/>
            <a:endCxn id="68" idx="3"/>
          </p:cNvCxnSpPr>
          <p:nvPr/>
        </p:nvCxnSpPr>
        <p:spPr bwMode="auto">
          <a:xfrm flipH="1">
            <a:off x="1903692" y="5080975"/>
            <a:ext cx="240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Diagonal liegende Ecken des Rechtecks schneiden 452"/>
          <p:cNvSpPr/>
          <p:nvPr/>
        </p:nvSpPr>
        <p:spPr bwMode="auto">
          <a:xfrm>
            <a:off x="1795732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69" name="Oval 68"/>
          <p:cNvSpPr/>
          <p:nvPr/>
        </p:nvSpPr>
        <p:spPr bwMode="auto">
          <a:xfrm>
            <a:off x="1634992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5" name="Gerade Verbindung 72" descr=" 700"/>
          <p:cNvCxnSpPr>
            <a:cxnSpLocks noChangeShapeType="1"/>
            <a:stCxn id="23" idx="4"/>
            <a:endCxn id="69" idx="0"/>
          </p:cNvCxnSpPr>
          <p:nvPr/>
        </p:nvCxnSpPr>
        <p:spPr bwMode="auto">
          <a:xfrm flipH="1">
            <a:off x="1908490" y="4279304"/>
            <a:ext cx="172256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6" name="Diagonal liegende Ecken des Rechtecks schneiden 743"/>
          <p:cNvSpPr/>
          <p:nvPr/>
        </p:nvSpPr>
        <p:spPr bwMode="auto">
          <a:xfrm>
            <a:off x="1001626" y="4077779"/>
            <a:ext cx="688545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97" name="Diagonal liegende Ecken des Rechtecks schneiden 452"/>
          <p:cNvSpPr/>
          <p:nvPr/>
        </p:nvSpPr>
        <p:spPr bwMode="auto">
          <a:xfrm>
            <a:off x="5823837" y="4077779"/>
            <a:ext cx="544598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98" name="Diagonal liegende Ecken des Rechtecks schneiden 452"/>
          <p:cNvSpPr/>
          <p:nvPr/>
        </p:nvSpPr>
        <p:spPr bwMode="auto">
          <a:xfrm>
            <a:off x="4266814" y="5486240"/>
            <a:ext cx="546997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121" name="TextBox 1"/>
          <p:cNvSpPr txBox="1">
            <a:spLocks noChangeArrowheads="1"/>
          </p:cNvSpPr>
          <p:nvPr/>
        </p:nvSpPr>
        <p:spPr bwMode="auto">
          <a:xfrm>
            <a:off x="7948638" y="1969989"/>
            <a:ext cx="923330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yped AST node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6" name="TextBox 160"/>
          <p:cNvSpPr txBox="1">
            <a:spLocks noChangeArrowheads="1"/>
          </p:cNvSpPr>
          <p:nvPr/>
        </p:nvSpPr>
        <p:spPr bwMode="auto">
          <a:xfrm>
            <a:off x="7936644" y="2234695"/>
            <a:ext cx="807913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erminal value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Oval 126"/>
          <p:cNvSpPr/>
          <p:nvPr/>
        </p:nvSpPr>
        <p:spPr bwMode="auto">
          <a:xfrm>
            <a:off x="7497606" y="1953446"/>
            <a:ext cx="215920" cy="201524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8" name="Diagonal liegende Ecken des Rechtecks schneiden 452"/>
          <p:cNvSpPr/>
          <p:nvPr/>
        </p:nvSpPr>
        <p:spPr bwMode="auto">
          <a:xfrm>
            <a:off x="7497605" y="2228052"/>
            <a:ext cx="218320" cy="201524"/>
          </a:xfrm>
          <a:prstGeom prst="snip2DiagRect">
            <a:avLst/>
          </a:prstGeom>
          <a:solidFill>
            <a:srgbClr val="FFFFFF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v</a:t>
            </a:r>
          </a:p>
        </p:txBody>
      </p:sp>
      <p:cxnSp>
        <p:nvCxnSpPr>
          <p:cNvPr id="136" name="Gerade Verbindung 72" descr=" 700"/>
          <p:cNvCxnSpPr>
            <a:cxnSpLocks noChangeShapeType="1"/>
          </p:cNvCxnSpPr>
          <p:nvPr/>
        </p:nvCxnSpPr>
        <p:spPr bwMode="auto">
          <a:xfrm flipH="1">
            <a:off x="7497605" y="2552206"/>
            <a:ext cx="218320" cy="0"/>
          </a:xfrm>
          <a:prstGeom prst="line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7" name="TextBox 160"/>
          <p:cNvSpPr txBox="1">
            <a:spLocks noChangeArrowheads="1"/>
          </p:cNvSpPr>
          <p:nvPr/>
        </p:nvSpPr>
        <p:spPr bwMode="auto">
          <a:xfrm>
            <a:off x="7931845" y="2465889"/>
            <a:ext cx="58990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AST 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edge</a:t>
            </a: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7291282" y="2691857"/>
            <a:ext cx="227051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9" name="Oval 148"/>
          <p:cNvSpPr/>
          <p:nvPr/>
        </p:nvSpPr>
        <p:spPr bwMode="auto">
          <a:xfrm>
            <a:off x="544477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7291284" y="3777706"/>
            <a:ext cx="2274355" cy="241166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US" sz="1400" dirty="0" smtClean="0"/>
              <a:t>Program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integer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Begin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b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</a:t>
            </a:r>
            <a:endParaRPr lang="en-US" sz="1400" dirty="0" smtClean="0"/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End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use a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 </a:t>
            </a:r>
            <a:endParaRPr lang="en-US" sz="1400" dirty="0" smtClean="0"/>
          </a:p>
          <a:p>
            <a:r>
              <a:rPr lang="en-US" sz="1400" dirty="0" smtClean="0"/>
              <a:t>End</a:t>
            </a:r>
            <a:endParaRPr lang="en-GB" sz="1400" dirty="0"/>
          </a:p>
        </p:txBody>
      </p:sp>
      <p:sp>
        <p:nvSpPr>
          <p:cNvPr id="186" name="Rectangle 185"/>
          <p:cNvSpPr/>
          <p:nvPr/>
        </p:nvSpPr>
        <p:spPr>
          <a:xfrm rot="16200000">
            <a:off x="8936038" y="2056634"/>
            <a:ext cx="666331" cy="459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abstract syntax tree</a:t>
            </a:r>
          </a:p>
        </p:txBody>
      </p:sp>
    </p:spTree>
    <p:extLst>
      <p:ext uri="{BB962C8B-B14F-4D97-AF65-F5344CB8AC3E}">
        <p14:creationId xmlns:p14="http://schemas.microsoft.com/office/powerpoint/2010/main" val="437410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Reference attribute </a:t>
            </a:r>
            <a:r>
              <a:rPr lang="en-GB" dirty="0"/>
              <a:t>g</a:t>
            </a:r>
            <a:r>
              <a:rPr lang="en-GB" dirty="0" smtClean="0"/>
              <a:t>rammars &amp; ASGs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7291283" y="1865431"/>
            <a:ext cx="2274354" cy="178076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/>
            <a:endParaRPr lang="en-GB" sz="14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458744" y="1865430"/>
            <a:ext cx="762917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359026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7" name="Gerade Verbindung 72" descr=" 700"/>
          <p:cNvCxnSpPr>
            <a:cxnSpLocks noChangeShapeType="1"/>
            <a:stCxn id="5" idx="4"/>
            <a:endCxn id="6" idx="0"/>
          </p:cNvCxnSpPr>
          <p:nvPr/>
        </p:nvCxnSpPr>
        <p:spPr bwMode="auto">
          <a:xfrm flipH="1">
            <a:off x="3916544" y="2066957"/>
            <a:ext cx="92365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Gerade Verbindung 72" descr=" 700"/>
          <p:cNvCxnSpPr>
            <a:cxnSpLocks noChangeShapeType="1"/>
            <a:stCxn id="5" idx="4"/>
          </p:cNvCxnSpPr>
          <p:nvPr/>
        </p:nvCxnSpPr>
        <p:spPr bwMode="auto">
          <a:xfrm>
            <a:off x="4840202" y="2066957"/>
            <a:ext cx="926056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Gerade Verbindung 72" descr=" 700"/>
          <p:cNvCxnSpPr>
            <a:cxnSpLocks noChangeShapeType="1"/>
            <a:stCxn id="6" idx="4"/>
            <a:endCxn id="50" idx="0"/>
          </p:cNvCxnSpPr>
          <p:nvPr/>
        </p:nvCxnSpPr>
        <p:spPr bwMode="auto">
          <a:xfrm flipH="1">
            <a:off x="1519834" y="2870843"/>
            <a:ext cx="239671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Oval 9"/>
          <p:cNvSpPr/>
          <p:nvPr/>
        </p:nvSpPr>
        <p:spPr bwMode="auto">
          <a:xfrm>
            <a:off x="3141633" y="3473203"/>
            <a:ext cx="76051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11" name="Gerade Verbindung 72" descr=" 700"/>
          <p:cNvCxnSpPr>
            <a:cxnSpLocks noChangeShapeType="1"/>
            <a:stCxn id="6" idx="4"/>
            <a:endCxn id="10" idx="0"/>
          </p:cNvCxnSpPr>
          <p:nvPr/>
        </p:nvCxnSpPr>
        <p:spPr bwMode="auto">
          <a:xfrm flipH="1">
            <a:off x="3523091" y="2870843"/>
            <a:ext cx="393454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Gerade Verbindung 72" descr=" 700"/>
          <p:cNvCxnSpPr>
            <a:cxnSpLocks noChangeShapeType="1"/>
            <a:stCxn id="25" idx="4"/>
            <a:endCxn id="13" idx="3"/>
          </p:cNvCxnSpPr>
          <p:nvPr/>
        </p:nvCxnSpPr>
        <p:spPr bwMode="auto">
          <a:xfrm flipH="1">
            <a:off x="3628652" y="5080975"/>
            <a:ext cx="2399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Diagonal liegende Ecken des Rechtecks schneiden 452"/>
          <p:cNvSpPr/>
          <p:nvPr/>
        </p:nvSpPr>
        <p:spPr bwMode="auto">
          <a:xfrm>
            <a:off x="3520691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4" name="Gerade Verbindung 72" descr=" 700"/>
          <p:cNvCxnSpPr>
            <a:cxnSpLocks noChangeShapeType="1"/>
            <a:stCxn id="23" idx="4"/>
            <a:endCxn id="25" idx="0"/>
          </p:cNvCxnSpPr>
          <p:nvPr/>
        </p:nvCxnSpPr>
        <p:spPr bwMode="auto">
          <a:xfrm flipH="1">
            <a:off x="3631051" y="4279304"/>
            <a:ext cx="0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Oval 14"/>
          <p:cNvSpPr/>
          <p:nvPr/>
        </p:nvSpPr>
        <p:spPr bwMode="auto">
          <a:xfrm>
            <a:off x="4521121" y="4881664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6" name="Diagonal liegende Ecken des Rechtecks schneiden 743"/>
          <p:cNvSpPr/>
          <p:nvPr/>
        </p:nvSpPr>
        <p:spPr bwMode="auto">
          <a:xfrm>
            <a:off x="4984148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7" name="Gerade Verbindung 72" descr=" 700"/>
          <p:cNvCxnSpPr>
            <a:cxnSpLocks noChangeShapeType="1"/>
            <a:stCxn id="16" idx="3"/>
            <a:endCxn id="15" idx="4"/>
          </p:cNvCxnSpPr>
          <p:nvPr/>
        </p:nvCxnSpPr>
        <p:spPr bwMode="auto">
          <a:xfrm flipH="1" flipV="1">
            <a:off x="4847400" y="5083191"/>
            <a:ext cx="247107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Gerade Verbindung 72" descr=" 700"/>
          <p:cNvCxnSpPr>
            <a:cxnSpLocks noChangeShapeType="1"/>
            <a:stCxn id="15" idx="4"/>
          </p:cNvCxnSpPr>
          <p:nvPr/>
        </p:nvCxnSpPr>
        <p:spPr bwMode="auto">
          <a:xfrm flipH="1">
            <a:off x="4535515" y="5083191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Gerade Verbindung 72" descr=" 700"/>
          <p:cNvCxnSpPr>
            <a:cxnSpLocks noChangeShapeType="1"/>
            <a:stCxn id="23" idx="4"/>
            <a:endCxn id="15" idx="0"/>
          </p:cNvCxnSpPr>
          <p:nvPr/>
        </p:nvCxnSpPr>
        <p:spPr bwMode="auto">
          <a:xfrm>
            <a:off x="3631051" y="4279304"/>
            <a:ext cx="1216349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Gerade Verbindung 72" descr=" 700"/>
          <p:cNvCxnSpPr>
            <a:cxnSpLocks noChangeShapeType="1"/>
            <a:stCxn id="23" idx="4"/>
            <a:endCxn id="30" idx="0"/>
          </p:cNvCxnSpPr>
          <p:nvPr/>
        </p:nvCxnSpPr>
        <p:spPr bwMode="auto">
          <a:xfrm>
            <a:off x="3631051" y="4279304"/>
            <a:ext cx="2794963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" name="Gerade Verbindung 72" descr=" 700"/>
          <p:cNvCxnSpPr>
            <a:cxnSpLocks noChangeShapeType="1"/>
            <a:stCxn id="6" idx="4"/>
            <a:endCxn id="39" idx="0"/>
          </p:cNvCxnSpPr>
          <p:nvPr/>
        </p:nvCxnSpPr>
        <p:spPr bwMode="auto">
          <a:xfrm>
            <a:off x="3916545" y="2870843"/>
            <a:ext cx="1024418" cy="600147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Gerade Verbindung 72" descr=" 700"/>
          <p:cNvCxnSpPr>
            <a:cxnSpLocks noChangeShapeType="1"/>
            <a:stCxn id="6" idx="4"/>
            <a:endCxn id="44" idx="0"/>
          </p:cNvCxnSpPr>
          <p:nvPr/>
        </p:nvCxnSpPr>
        <p:spPr bwMode="auto">
          <a:xfrm>
            <a:off x="3916545" y="2870843"/>
            <a:ext cx="248307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Oval 22"/>
          <p:cNvSpPr/>
          <p:nvPr/>
        </p:nvSpPr>
        <p:spPr bwMode="auto">
          <a:xfrm>
            <a:off x="3304772" y="4077779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4" name="Gerade Verbindung 72" descr=" 700"/>
          <p:cNvCxnSpPr>
            <a:cxnSpLocks noChangeShapeType="1"/>
            <a:stCxn id="10" idx="4"/>
            <a:endCxn id="23" idx="0"/>
          </p:cNvCxnSpPr>
          <p:nvPr/>
        </p:nvCxnSpPr>
        <p:spPr bwMode="auto">
          <a:xfrm>
            <a:off x="3523091" y="3674729"/>
            <a:ext cx="10796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359952" y="4881665"/>
            <a:ext cx="544597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6" name="Gerade Verbindung 72" descr=" 700"/>
          <p:cNvCxnSpPr>
            <a:cxnSpLocks noChangeShapeType="1"/>
            <a:stCxn id="25" idx="6"/>
            <a:endCxn id="62" idx="1"/>
          </p:cNvCxnSpPr>
          <p:nvPr/>
        </p:nvCxnSpPr>
        <p:spPr bwMode="auto">
          <a:xfrm>
            <a:off x="3904549" y="4981320"/>
            <a:ext cx="38386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endCxn id="25" idx="2"/>
          </p:cNvCxnSpPr>
          <p:nvPr/>
        </p:nvCxnSpPr>
        <p:spPr bwMode="auto">
          <a:xfrm>
            <a:off x="3331163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" name="Gerade Verbindung 72" descr=" 700"/>
          <p:cNvCxnSpPr>
            <a:cxnSpLocks noChangeShapeType="1"/>
            <a:stCxn id="30" idx="4"/>
            <a:endCxn id="29" idx="3"/>
          </p:cNvCxnSpPr>
          <p:nvPr/>
        </p:nvCxnSpPr>
        <p:spPr bwMode="auto">
          <a:xfrm flipH="1">
            <a:off x="6426014" y="5080975"/>
            <a:ext cx="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Diagonal liegende Ecken des Rechtecks schneiden 452"/>
          <p:cNvSpPr/>
          <p:nvPr/>
        </p:nvSpPr>
        <p:spPr bwMode="auto">
          <a:xfrm>
            <a:off x="6315654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6154913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" name="Gerade Verbindung 72" descr=" 700"/>
          <p:cNvCxnSpPr>
            <a:cxnSpLocks noChangeShapeType="1"/>
            <a:stCxn id="30" idx="6"/>
            <a:endCxn id="33" idx="1"/>
          </p:cNvCxnSpPr>
          <p:nvPr/>
        </p:nvCxnSpPr>
        <p:spPr bwMode="auto">
          <a:xfrm>
            <a:off x="6699513" y="4981320"/>
            <a:ext cx="40784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Gerade Verbindung 72" descr=" 700"/>
          <p:cNvCxnSpPr>
            <a:cxnSpLocks noChangeShapeType="1"/>
            <a:endCxn id="30" idx="2"/>
          </p:cNvCxnSpPr>
          <p:nvPr/>
        </p:nvCxnSpPr>
        <p:spPr bwMode="auto">
          <a:xfrm>
            <a:off x="6126125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" name="Rechteck 3"/>
          <p:cNvSpPr>
            <a:spLocks noChangeArrowheads="1"/>
          </p:cNvSpPr>
          <p:nvPr/>
        </p:nvSpPr>
        <p:spPr bwMode="auto">
          <a:xfrm>
            <a:off x="6740296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34" name="Rechteck 3"/>
          <p:cNvSpPr>
            <a:spLocks noChangeArrowheads="1"/>
          </p:cNvSpPr>
          <p:nvPr/>
        </p:nvSpPr>
        <p:spPr bwMode="auto">
          <a:xfrm>
            <a:off x="6956215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35" name="Gerade Verbindung 72" descr=" 700"/>
          <p:cNvCxnSpPr>
            <a:cxnSpLocks noChangeShapeType="1"/>
            <a:stCxn id="15" idx="6"/>
          </p:cNvCxnSpPr>
          <p:nvPr/>
        </p:nvCxnSpPr>
        <p:spPr bwMode="auto">
          <a:xfrm>
            <a:off x="5173678" y="4981320"/>
            <a:ext cx="33588" cy="221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" name="Rechteck 3"/>
          <p:cNvSpPr>
            <a:spLocks noChangeArrowheads="1"/>
          </p:cNvSpPr>
          <p:nvPr/>
        </p:nvSpPr>
        <p:spPr bwMode="auto">
          <a:xfrm>
            <a:off x="5209664" y="4883881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37" name="Gerade Verbindung 72" descr=" 700"/>
          <p:cNvCxnSpPr>
            <a:cxnSpLocks noChangeShapeType="1"/>
            <a:stCxn id="39" idx="4"/>
            <a:endCxn id="38" idx="3"/>
          </p:cNvCxnSpPr>
          <p:nvPr/>
        </p:nvCxnSpPr>
        <p:spPr bwMode="auto">
          <a:xfrm flipH="1">
            <a:off x="4938565" y="3670299"/>
            <a:ext cx="2399" cy="405264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Diagonal liegende Ecken des Rechtecks schneiden 452"/>
          <p:cNvSpPr/>
          <p:nvPr/>
        </p:nvSpPr>
        <p:spPr bwMode="auto">
          <a:xfrm>
            <a:off x="4828206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9" name="Oval 38"/>
          <p:cNvSpPr/>
          <p:nvPr/>
        </p:nvSpPr>
        <p:spPr bwMode="auto">
          <a:xfrm>
            <a:off x="4667466" y="3470990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5212064" y="3570644"/>
            <a:ext cx="28790" cy="2215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4638677" y="3570643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248050" y="3473204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5463969" y="3473204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6073344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45" name="Diagonal liegende Ecken des Rechtecks schneiden 743"/>
          <p:cNvSpPr/>
          <p:nvPr/>
        </p:nvSpPr>
        <p:spPr bwMode="auto">
          <a:xfrm>
            <a:off x="6632337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46" name="Gerade Verbindung 72" descr=" 700"/>
          <p:cNvCxnSpPr>
            <a:cxnSpLocks noChangeShapeType="1"/>
            <a:stCxn id="45" idx="3"/>
            <a:endCxn id="44" idx="4"/>
          </p:cNvCxnSpPr>
          <p:nvPr/>
        </p:nvCxnSpPr>
        <p:spPr bwMode="auto">
          <a:xfrm flipH="1" flipV="1">
            <a:off x="6399623" y="3674730"/>
            <a:ext cx="343073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" name="Gerade Verbindung 72" descr=" 700"/>
          <p:cNvCxnSpPr>
            <a:cxnSpLocks noChangeShapeType="1"/>
            <a:stCxn id="44" idx="4"/>
          </p:cNvCxnSpPr>
          <p:nvPr/>
        </p:nvCxnSpPr>
        <p:spPr bwMode="auto">
          <a:xfrm flipH="1">
            <a:off x="6087739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8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6725902" y="3572859"/>
            <a:ext cx="35987" cy="221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9" name="Rechteck 3"/>
          <p:cNvSpPr>
            <a:spLocks noChangeArrowheads="1"/>
          </p:cNvSpPr>
          <p:nvPr/>
        </p:nvSpPr>
        <p:spPr bwMode="auto">
          <a:xfrm>
            <a:off x="6761888" y="3475419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1193555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1" name="Diagonal liegende Ecken des Rechtecks schneiden 743"/>
          <p:cNvSpPr/>
          <p:nvPr/>
        </p:nvSpPr>
        <p:spPr bwMode="auto">
          <a:xfrm>
            <a:off x="1764543" y="4075564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1" idx="3"/>
            <a:endCxn id="50" idx="4"/>
          </p:cNvCxnSpPr>
          <p:nvPr/>
        </p:nvCxnSpPr>
        <p:spPr bwMode="auto">
          <a:xfrm flipH="1" flipV="1">
            <a:off x="1519835" y="3674730"/>
            <a:ext cx="352669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3" name="Gerade Verbindung 72" descr=" 700"/>
          <p:cNvCxnSpPr>
            <a:cxnSpLocks noChangeShapeType="1"/>
            <a:stCxn id="50" idx="4"/>
          </p:cNvCxnSpPr>
          <p:nvPr/>
        </p:nvCxnSpPr>
        <p:spPr bwMode="auto">
          <a:xfrm flipH="1">
            <a:off x="1207950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4" name="Gerade Verbindung 72" descr=" 700"/>
          <p:cNvCxnSpPr>
            <a:cxnSpLocks noChangeShapeType="1"/>
            <a:stCxn id="50" idx="6"/>
          </p:cNvCxnSpPr>
          <p:nvPr/>
        </p:nvCxnSpPr>
        <p:spPr bwMode="auto">
          <a:xfrm>
            <a:off x="1846113" y="3575073"/>
            <a:ext cx="45583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5" name="Rechteck 3"/>
          <p:cNvSpPr>
            <a:spLocks noChangeArrowheads="1"/>
          </p:cNvSpPr>
          <p:nvPr/>
        </p:nvSpPr>
        <p:spPr bwMode="auto">
          <a:xfrm>
            <a:off x="1886898" y="3475419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4417958" y="3475419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Rechteck 3"/>
          <p:cNvSpPr>
            <a:spLocks noChangeArrowheads="1"/>
          </p:cNvSpPr>
          <p:nvPr/>
        </p:nvSpPr>
        <p:spPr bwMode="auto">
          <a:xfrm>
            <a:off x="5900608" y="4883881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62" name="Rechteck 3"/>
          <p:cNvSpPr>
            <a:spLocks noChangeArrowheads="1"/>
          </p:cNvSpPr>
          <p:nvPr/>
        </p:nvSpPr>
        <p:spPr bwMode="auto">
          <a:xfrm>
            <a:off x="3942935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63" name="Rechteck 3"/>
          <p:cNvSpPr>
            <a:spLocks noChangeArrowheads="1"/>
          </p:cNvSpPr>
          <p:nvPr/>
        </p:nvSpPr>
        <p:spPr bwMode="auto">
          <a:xfrm>
            <a:off x="4158854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3112842" y="4883881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67" name="Gerade Verbindung 72" descr=" 700"/>
          <p:cNvCxnSpPr>
            <a:cxnSpLocks noChangeShapeType="1"/>
            <a:stCxn id="69" idx="4"/>
            <a:endCxn id="68" idx="3"/>
          </p:cNvCxnSpPr>
          <p:nvPr/>
        </p:nvCxnSpPr>
        <p:spPr bwMode="auto">
          <a:xfrm flipH="1">
            <a:off x="1903692" y="5080975"/>
            <a:ext cx="240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Diagonal liegende Ecken des Rechtecks schneiden 452"/>
          <p:cNvSpPr/>
          <p:nvPr/>
        </p:nvSpPr>
        <p:spPr bwMode="auto">
          <a:xfrm>
            <a:off x="1795732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69" name="Oval 68"/>
          <p:cNvSpPr/>
          <p:nvPr/>
        </p:nvSpPr>
        <p:spPr bwMode="auto">
          <a:xfrm>
            <a:off x="1634992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70" name="Gerade Verbindung 72" descr=" 700"/>
          <p:cNvCxnSpPr>
            <a:cxnSpLocks noChangeShapeType="1"/>
            <a:stCxn id="69" idx="6"/>
          </p:cNvCxnSpPr>
          <p:nvPr/>
        </p:nvCxnSpPr>
        <p:spPr bwMode="auto">
          <a:xfrm>
            <a:off x="2179590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endCxn id="69" idx="2"/>
          </p:cNvCxnSpPr>
          <p:nvPr/>
        </p:nvCxnSpPr>
        <p:spPr bwMode="auto">
          <a:xfrm>
            <a:off x="1606202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217975" y="4881665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73" name="Rechteck 3"/>
          <p:cNvSpPr>
            <a:spLocks noChangeArrowheads="1"/>
          </p:cNvSpPr>
          <p:nvPr/>
        </p:nvSpPr>
        <p:spPr bwMode="auto">
          <a:xfrm>
            <a:off x="2433896" y="4881665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75" name="Rechteck 3"/>
          <p:cNvSpPr>
            <a:spLocks noChangeArrowheads="1"/>
          </p:cNvSpPr>
          <p:nvPr/>
        </p:nvSpPr>
        <p:spPr bwMode="auto">
          <a:xfrm>
            <a:off x="1387883" y="4883881"/>
            <a:ext cx="218318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0" name="Gerade Verbindung 72" descr=" 700"/>
          <p:cNvCxnSpPr>
            <a:cxnSpLocks noChangeShapeType="1"/>
          </p:cNvCxnSpPr>
          <p:nvPr/>
        </p:nvCxnSpPr>
        <p:spPr bwMode="auto">
          <a:xfrm flipV="1">
            <a:off x="6102133" y="2768973"/>
            <a:ext cx="38386" cy="2215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6145317" y="2669318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95" name="Gerade Verbindung 72" descr=" 700"/>
          <p:cNvCxnSpPr>
            <a:cxnSpLocks noChangeShapeType="1"/>
            <a:stCxn id="23" idx="4"/>
            <a:endCxn id="69" idx="0"/>
          </p:cNvCxnSpPr>
          <p:nvPr/>
        </p:nvCxnSpPr>
        <p:spPr bwMode="auto">
          <a:xfrm flipH="1">
            <a:off x="1908490" y="4279304"/>
            <a:ext cx="172256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6" name="Diagonal liegende Ecken des Rechtecks schneiden 743"/>
          <p:cNvSpPr/>
          <p:nvPr/>
        </p:nvSpPr>
        <p:spPr bwMode="auto">
          <a:xfrm>
            <a:off x="1001626" y="4077779"/>
            <a:ext cx="688545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97" name="Diagonal liegende Ecken des Rechtecks schneiden 452"/>
          <p:cNvSpPr/>
          <p:nvPr/>
        </p:nvSpPr>
        <p:spPr bwMode="auto">
          <a:xfrm>
            <a:off x="5823837" y="4077779"/>
            <a:ext cx="544598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98" name="Diagonal liegende Ecken des Rechtecks schneiden 452"/>
          <p:cNvSpPr/>
          <p:nvPr/>
        </p:nvSpPr>
        <p:spPr bwMode="auto">
          <a:xfrm>
            <a:off x="4266814" y="5486240"/>
            <a:ext cx="546997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121" name="TextBox 1"/>
          <p:cNvSpPr txBox="1">
            <a:spLocks noChangeArrowheads="1"/>
          </p:cNvSpPr>
          <p:nvPr/>
        </p:nvSpPr>
        <p:spPr bwMode="auto">
          <a:xfrm>
            <a:off x="7948638" y="1969989"/>
            <a:ext cx="923330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yped AST node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6" name="TextBox 160"/>
          <p:cNvSpPr txBox="1">
            <a:spLocks noChangeArrowheads="1"/>
          </p:cNvSpPr>
          <p:nvPr/>
        </p:nvSpPr>
        <p:spPr bwMode="auto">
          <a:xfrm>
            <a:off x="7936644" y="2234695"/>
            <a:ext cx="807913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erminal value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Oval 126"/>
          <p:cNvSpPr/>
          <p:nvPr/>
        </p:nvSpPr>
        <p:spPr bwMode="auto">
          <a:xfrm>
            <a:off x="7497606" y="1953446"/>
            <a:ext cx="215920" cy="201524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8" name="Diagonal liegende Ecken des Rechtecks schneiden 452"/>
          <p:cNvSpPr/>
          <p:nvPr/>
        </p:nvSpPr>
        <p:spPr bwMode="auto">
          <a:xfrm>
            <a:off x="7497605" y="2228052"/>
            <a:ext cx="218320" cy="201524"/>
          </a:xfrm>
          <a:prstGeom prst="snip2DiagRect">
            <a:avLst/>
          </a:prstGeom>
          <a:solidFill>
            <a:srgbClr val="FFFFFF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v</a:t>
            </a:r>
          </a:p>
        </p:txBody>
      </p:sp>
      <p:cxnSp>
        <p:nvCxnSpPr>
          <p:cNvPr id="136" name="Gerade Verbindung 72" descr=" 700"/>
          <p:cNvCxnSpPr>
            <a:cxnSpLocks noChangeShapeType="1"/>
          </p:cNvCxnSpPr>
          <p:nvPr/>
        </p:nvCxnSpPr>
        <p:spPr bwMode="auto">
          <a:xfrm flipH="1">
            <a:off x="7497605" y="2552206"/>
            <a:ext cx="218320" cy="0"/>
          </a:xfrm>
          <a:prstGeom prst="line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7" name="TextBox 160"/>
          <p:cNvSpPr txBox="1">
            <a:spLocks noChangeArrowheads="1"/>
          </p:cNvSpPr>
          <p:nvPr/>
        </p:nvSpPr>
        <p:spPr bwMode="auto">
          <a:xfrm>
            <a:off x="7931845" y="2465889"/>
            <a:ext cx="58990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AST 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edge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7497605" y="2769781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TextBox 160"/>
          <p:cNvSpPr txBox="1">
            <a:spLocks noChangeArrowheads="1"/>
          </p:cNvSpPr>
          <p:nvPr/>
        </p:nvSpPr>
        <p:spPr bwMode="auto">
          <a:xfrm>
            <a:off x="7931845" y="2776425"/>
            <a:ext cx="82073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n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ame analysis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7497605" y="3067330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44" name="TextBox 160"/>
          <p:cNvSpPr txBox="1">
            <a:spLocks noChangeArrowheads="1"/>
          </p:cNvSpPr>
          <p:nvPr/>
        </p:nvSpPr>
        <p:spPr bwMode="auto">
          <a:xfrm>
            <a:off x="7931845" y="3073974"/>
            <a:ext cx="743793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ype 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analysis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7497605" y="3360044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46" name="TextBox 160"/>
          <p:cNvSpPr txBox="1">
            <a:spLocks noChangeArrowheads="1"/>
          </p:cNvSpPr>
          <p:nvPr/>
        </p:nvSpPr>
        <p:spPr bwMode="auto">
          <a:xfrm>
            <a:off x="7931845" y="3366687"/>
            <a:ext cx="93615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ell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-</a:t>
            </a:r>
            <a:r>
              <a:rPr lang="en-GB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formedness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7291282" y="2691857"/>
            <a:ext cx="227051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9" name="Oval 148"/>
          <p:cNvSpPr/>
          <p:nvPr/>
        </p:nvSpPr>
        <p:spPr bwMode="auto">
          <a:xfrm>
            <a:off x="544477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7291284" y="3777706"/>
            <a:ext cx="2274355" cy="241166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US" sz="1400" dirty="0" smtClean="0"/>
              <a:t>Program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integer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Begin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b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</a:t>
            </a:r>
            <a:endParaRPr lang="en-US" sz="1400" dirty="0" smtClean="0"/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End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use a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 </a:t>
            </a:r>
            <a:endParaRPr lang="en-US" sz="1400" dirty="0" smtClean="0"/>
          </a:p>
          <a:p>
            <a:r>
              <a:rPr lang="en-US" sz="1400" dirty="0" smtClean="0"/>
              <a:t>End</a:t>
            </a:r>
            <a:endParaRPr lang="en-GB" sz="1400" dirty="0"/>
          </a:p>
        </p:txBody>
      </p:sp>
      <p:sp>
        <p:nvSpPr>
          <p:cNvPr id="186" name="Rectangle 185"/>
          <p:cNvSpPr/>
          <p:nvPr/>
        </p:nvSpPr>
        <p:spPr>
          <a:xfrm rot="16200000">
            <a:off x="8936038" y="2056634"/>
            <a:ext cx="666331" cy="459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abstract syntax tree</a:t>
            </a:r>
          </a:p>
        </p:txBody>
      </p:sp>
    </p:spTree>
    <p:extLst>
      <p:ext uri="{BB962C8B-B14F-4D97-AF65-F5344CB8AC3E}">
        <p14:creationId xmlns:p14="http://schemas.microsoft.com/office/powerpoint/2010/main" val="3019143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Reference attribute </a:t>
            </a:r>
            <a:r>
              <a:rPr lang="en-GB" dirty="0"/>
              <a:t>g</a:t>
            </a:r>
            <a:r>
              <a:rPr lang="en-GB" dirty="0" smtClean="0"/>
              <a:t>rammars &amp; ASGs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7291283" y="1865431"/>
            <a:ext cx="2274354" cy="178076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/>
            <a:endParaRPr lang="en-GB" sz="14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458744" y="1865430"/>
            <a:ext cx="762917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359026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7" name="Gerade Verbindung 72" descr=" 700"/>
          <p:cNvCxnSpPr>
            <a:cxnSpLocks noChangeShapeType="1"/>
            <a:stCxn id="5" idx="4"/>
            <a:endCxn id="6" idx="0"/>
          </p:cNvCxnSpPr>
          <p:nvPr/>
        </p:nvCxnSpPr>
        <p:spPr bwMode="auto">
          <a:xfrm flipH="1">
            <a:off x="3916544" y="2066957"/>
            <a:ext cx="92365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Gerade Verbindung 72" descr=" 700"/>
          <p:cNvCxnSpPr>
            <a:cxnSpLocks noChangeShapeType="1"/>
            <a:stCxn id="5" idx="4"/>
          </p:cNvCxnSpPr>
          <p:nvPr/>
        </p:nvCxnSpPr>
        <p:spPr bwMode="auto">
          <a:xfrm>
            <a:off x="4840202" y="2066957"/>
            <a:ext cx="926056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Gerade Verbindung 72" descr=" 700"/>
          <p:cNvCxnSpPr>
            <a:cxnSpLocks noChangeShapeType="1"/>
            <a:stCxn id="6" idx="4"/>
            <a:endCxn id="50" idx="0"/>
          </p:cNvCxnSpPr>
          <p:nvPr/>
        </p:nvCxnSpPr>
        <p:spPr bwMode="auto">
          <a:xfrm flipH="1">
            <a:off x="1519834" y="2870843"/>
            <a:ext cx="239671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Oval 9"/>
          <p:cNvSpPr/>
          <p:nvPr/>
        </p:nvSpPr>
        <p:spPr bwMode="auto">
          <a:xfrm>
            <a:off x="3141633" y="3473203"/>
            <a:ext cx="76051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11" name="Gerade Verbindung 72" descr=" 700"/>
          <p:cNvCxnSpPr>
            <a:cxnSpLocks noChangeShapeType="1"/>
            <a:stCxn id="6" idx="4"/>
            <a:endCxn id="10" idx="0"/>
          </p:cNvCxnSpPr>
          <p:nvPr/>
        </p:nvCxnSpPr>
        <p:spPr bwMode="auto">
          <a:xfrm flipH="1">
            <a:off x="3523091" y="2870843"/>
            <a:ext cx="393454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Gerade Verbindung 72" descr=" 700"/>
          <p:cNvCxnSpPr>
            <a:cxnSpLocks noChangeShapeType="1"/>
            <a:stCxn id="25" idx="4"/>
            <a:endCxn id="13" idx="3"/>
          </p:cNvCxnSpPr>
          <p:nvPr/>
        </p:nvCxnSpPr>
        <p:spPr bwMode="auto">
          <a:xfrm flipH="1">
            <a:off x="3628652" y="5080975"/>
            <a:ext cx="2399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Diagonal liegende Ecken des Rechtecks schneiden 452"/>
          <p:cNvSpPr/>
          <p:nvPr/>
        </p:nvSpPr>
        <p:spPr bwMode="auto">
          <a:xfrm>
            <a:off x="3520691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4" name="Gerade Verbindung 72" descr=" 700"/>
          <p:cNvCxnSpPr>
            <a:cxnSpLocks noChangeShapeType="1"/>
            <a:stCxn id="23" idx="4"/>
            <a:endCxn id="25" idx="0"/>
          </p:cNvCxnSpPr>
          <p:nvPr/>
        </p:nvCxnSpPr>
        <p:spPr bwMode="auto">
          <a:xfrm flipH="1">
            <a:off x="3631051" y="4279304"/>
            <a:ext cx="0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Oval 14"/>
          <p:cNvSpPr/>
          <p:nvPr/>
        </p:nvSpPr>
        <p:spPr bwMode="auto">
          <a:xfrm>
            <a:off x="4521121" y="4881664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6" name="Diagonal liegende Ecken des Rechtecks schneiden 743"/>
          <p:cNvSpPr/>
          <p:nvPr/>
        </p:nvSpPr>
        <p:spPr bwMode="auto">
          <a:xfrm>
            <a:off x="4984148" y="5484025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17" name="Gerade Verbindung 72" descr=" 700"/>
          <p:cNvCxnSpPr>
            <a:cxnSpLocks noChangeShapeType="1"/>
            <a:stCxn id="16" idx="3"/>
            <a:endCxn id="15" idx="4"/>
          </p:cNvCxnSpPr>
          <p:nvPr/>
        </p:nvCxnSpPr>
        <p:spPr bwMode="auto">
          <a:xfrm flipH="1" flipV="1">
            <a:off x="4847400" y="5083191"/>
            <a:ext cx="247107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Gerade Verbindung 72" descr=" 700"/>
          <p:cNvCxnSpPr>
            <a:cxnSpLocks noChangeShapeType="1"/>
            <a:stCxn id="15" idx="4"/>
          </p:cNvCxnSpPr>
          <p:nvPr/>
        </p:nvCxnSpPr>
        <p:spPr bwMode="auto">
          <a:xfrm flipH="1">
            <a:off x="4535515" y="5083191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Gerade Verbindung 72" descr=" 700"/>
          <p:cNvCxnSpPr>
            <a:cxnSpLocks noChangeShapeType="1"/>
            <a:stCxn id="23" idx="4"/>
            <a:endCxn id="15" idx="0"/>
          </p:cNvCxnSpPr>
          <p:nvPr/>
        </p:nvCxnSpPr>
        <p:spPr bwMode="auto">
          <a:xfrm>
            <a:off x="3631051" y="4279304"/>
            <a:ext cx="1216349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Gerade Verbindung 72" descr=" 700"/>
          <p:cNvCxnSpPr>
            <a:cxnSpLocks noChangeShapeType="1"/>
            <a:stCxn id="23" idx="4"/>
            <a:endCxn id="30" idx="0"/>
          </p:cNvCxnSpPr>
          <p:nvPr/>
        </p:nvCxnSpPr>
        <p:spPr bwMode="auto">
          <a:xfrm>
            <a:off x="3631051" y="4279304"/>
            <a:ext cx="2794963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" name="Gerade Verbindung 72" descr=" 700"/>
          <p:cNvCxnSpPr>
            <a:cxnSpLocks noChangeShapeType="1"/>
            <a:stCxn id="6" idx="4"/>
            <a:endCxn id="39" idx="0"/>
          </p:cNvCxnSpPr>
          <p:nvPr/>
        </p:nvCxnSpPr>
        <p:spPr bwMode="auto">
          <a:xfrm>
            <a:off x="3916545" y="2870843"/>
            <a:ext cx="1024418" cy="600147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Gerade Verbindung 72" descr=" 700"/>
          <p:cNvCxnSpPr>
            <a:cxnSpLocks noChangeShapeType="1"/>
            <a:stCxn id="6" idx="4"/>
            <a:endCxn id="44" idx="0"/>
          </p:cNvCxnSpPr>
          <p:nvPr/>
        </p:nvCxnSpPr>
        <p:spPr bwMode="auto">
          <a:xfrm>
            <a:off x="3916545" y="2870843"/>
            <a:ext cx="2483077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Oval 22"/>
          <p:cNvSpPr/>
          <p:nvPr/>
        </p:nvSpPr>
        <p:spPr bwMode="auto">
          <a:xfrm>
            <a:off x="3304772" y="4077779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4" name="Gerade Verbindung 72" descr=" 700"/>
          <p:cNvCxnSpPr>
            <a:cxnSpLocks noChangeShapeType="1"/>
            <a:stCxn id="10" idx="4"/>
            <a:endCxn id="23" idx="0"/>
          </p:cNvCxnSpPr>
          <p:nvPr/>
        </p:nvCxnSpPr>
        <p:spPr bwMode="auto">
          <a:xfrm>
            <a:off x="3523091" y="3674729"/>
            <a:ext cx="10796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359952" y="4881665"/>
            <a:ext cx="544597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6" name="Gerade Verbindung 72" descr=" 700"/>
          <p:cNvCxnSpPr>
            <a:cxnSpLocks noChangeShapeType="1"/>
            <a:stCxn id="25" idx="6"/>
            <a:endCxn id="62" idx="1"/>
          </p:cNvCxnSpPr>
          <p:nvPr/>
        </p:nvCxnSpPr>
        <p:spPr bwMode="auto">
          <a:xfrm>
            <a:off x="3904549" y="4981320"/>
            <a:ext cx="38386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endCxn id="25" idx="2"/>
          </p:cNvCxnSpPr>
          <p:nvPr/>
        </p:nvCxnSpPr>
        <p:spPr bwMode="auto">
          <a:xfrm>
            <a:off x="3331163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" name="Gerade Verbindung 72" descr=" 700"/>
          <p:cNvCxnSpPr>
            <a:cxnSpLocks noChangeShapeType="1"/>
            <a:stCxn id="30" idx="4"/>
            <a:endCxn id="29" idx="3"/>
          </p:cNvCxnSpPr>
          <p:nvPr/>
        </p:nvCxnSpPr>
        <p:spPr bwMode="auto">
          <a:xfrm flipH="1">
            <a:off x="6426014" y="5080975"/>
            <a:ext cx="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Diagonal liegende Ecken des Rechtecks schneiden 452"/>
          <p:cNvSpPr/>
          <p:nvPr/>
        </p:nvSpPr>
        <p:spPr bwMode="auto">
          <a:xfrm>
            <a:off x="6315654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6154913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" name="Gerade Verbindung 72" descr=" 700"/>
          <p:cNvCxnSpPr>
            <a:cxnSpLocks noChangeShapeType="1"/>
            <a:stCxn id="30" idx="6"/>
            <a:endCxn id="33" idx="1"/>
          </p:cNvCxnSpPr>
          <p:nvPr/>
        </p:nvCxnSpPr>
        <p:spPr bwMode="auto">
          <a:xfrm>
            <a:off x="6699513" y="4981320"/>
            <a:ext cx="40784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Gerade Verbindung 72" descr=" 700"/>
          <p:cNvCxnSpPr>
            <a:cxnSpLocks noChangeShapeType="1"/>
            <a:endCxn id="30" idx="2"/>
          </p:cNvCxnSpPr>
          <p:nvPr/>
        </p:nvCxnSpPr>
        <p:spPr bwMode="auto">
          <a:xfrm>
            <a:off x="6126125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" name="Rechteck 3"/>
          <p:cNvSpPr>
            <a:spLocks noChangeArrowheads="1"/>
          </p:cNvSpPr>
          <p:nvPr/>
        </p:nvSpPr>
        <p:spPr bwMode="auto">
          <a:xfrm>
            <a:off x="6740296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34" name="Rechteck 3"/>
          <p:cNvSpPr>
            <a:spLocks noChangeArrowheads="1"/>
          </p:cNvSpPr>
          <p:nvPr/>
        </p:nvSpPr>
        <p:spPr bwMode="auto">
          <a:xfrm>
            <a:off x="6956215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35" name="Gerade Verbindung 72" descr=" 700"/>
          <p:cNvCxnSpPr>
            <a:cxnSpLocks noChangeShapeType="1"/>
            <a:stCxn id="15" idx="6"/>
          </p:cNvCxnSpPr>
          <p:nvPr/>
        </p:nvCxnSpPr>
        <p:spPr bwMode="auto">
          <a:xfrm>
            <a:off x="5173678" y="4981320"/>
            <a:ext cx="33588" cy="221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" name="Rechteck 3"/>
          <p:cNvSpPr>
            <a:spLocks noChangeArrowheads="1"/>
          </p:cNvSpPr>
          <p:nvPr/>
        </p:nvSpPr>
        <p:spPr bwMode="auto">
          <a:xfrm>
            <a:off x="5209664" y="4883881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37" name="Gerade Verbindung 72" descr=" 700"/>
          <p:cNvCxnSpPr>
            <a:cxnSpLocks noChangeShapeType="1"/>
            <a:stCxn id="39" idx="4"/>
            <a:endCxn id="38" idx="3"/>
          </p:cNvCxnSpPr>
          <p:nvPr/>
        </p:nvCxnSpPr>
        <p:spPr bwMode="auto">
          <a:xfrm flipH="1">
            <a:off x="4938565" y="3670299"/>
            <a:ext cx="2399" cy="405264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Diagonal liegende Ecken des Rechtecks schneiden 452"/>
          <p:cNvSpPr/>
          <p:nvPr/>
        </p:nvSpPr>
        <p:spPr bwMode="auto">
          <a:xfrm>
            <a:off x="4828206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9" name="Oval 38"/>
          <p:cNvSpPr/>
          <p:nvPr/>
        </p:nvSpPr>
        <p:spPr bwMode="auto">
          <a:xfrm>
            <a:off x="4667466" y="3470990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5212064" y="3570644"/>
            <a:ext cx="28790" cy="2215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4638677" y="3570643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Rechteck 3"/>
          <p:cNvSpPr>
            <a:spLocks noChangeArrowheads="1"/>
          </p:cNvSpPr>
          <p:nvPr/>
        </p:nvSpPr>
        <p:spPr bwMode="auto">
          <a:xfrm>
            <a:off x="5248050" y="3473204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3" name="Rechteck 3"/>
          <p:cNvSpPr>
            <a:spLocks noChangeArrowheads="1"/>
          </p:cNvSpPr>
          <p:nvPr/>
        </p:nvSpPr>
        <p:spPr bwMode="auto">
          <a:xfrm>
            <a:off x="5463969" y="3473204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6073344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45" name="Diagonal liegende Ecken des Rechtecks schneiden 743"/>
          <p:cNvSpPr/>
          <p:nvPr/>
        </p:nvSpPr>
        <p:spPr bwMode="auto">
          <a:xfrm>
            <a:off x="6632337" y="4075564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46" name="Gerade Verbindung 72" descr=" 700"/>
          <p:cNvCxnSpPr>
            <a:cxnSpLocks noChangeShapeType="1"/>
            <a:stCxn id="45" idx="3"/>
            <a:endCxn id="44" idx="4"/>
          </p:cNvCxnSpPr>
          <p:nvPr/>
        </p:nvCxnSpPr>
        <p:spPr bwMode="auto">
          <a:xfrm flipH="1" flipV="1">
            <a:off x="6399623" y="3674730"/>
            <a:ext cx="343073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" name="Gerade Verbindung 72" descr=" 700"/>
          <p:cNvCxnSpPr>
            <a:cxnSpLocks noChangeShapeType="1"/>
            <a:stCxn id="44" idx="4"/>
          </p:cNvCxnSpPr>
          <p:nvPr/>
        </p:nvCxnSpPr>
        <p:spPr bwMode="auto">
          <a:xfrm flipH="1">
            <a:off x="6087739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8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6725902" y="3572859"/>
            <a:ext cx="35987" cy="221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9" name="Rechteck 3"/>
          <p:cNvSpPr>
            <a:spLocks noChangeArrowheads="1"/>
          </p:cNvSpPr>
          <p:nvPr/>
        </p:nvSpPr>
        <p:spPr bwMode="auto">
          <a:xfrm>
            <a:off x="6761888" y="3475419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1193555" y="3473203"/>
            <a:ext cx="652558" cy="201526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1" name="Diagonal liegende Ecken des Rechtecks schneiden 743"/>
          <p:cNvSpPr/>
          <p:nvPr/>
        </p:nvSpPr>
        <p:spPr bwMode="auto">
          <a:xfrm>
            <a:off x="1764543" y="4075564"/>
            <a:ext cx="218320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1" idx="3"/>
            <a:endCxn id="50" idx="4"/>
          </p:cNvCxnSpPr>
          <p:nvPr/>
        </p:nvCxnSpPr>
        <p:spPr bwMode="auto">
          <a:xfrm flipH="1" flipV="1">
            <a:off x="1519835" y="3674730"/>
            <a:ext cx="352669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3" name="Gerade Verbindung 72" descr=" 700"/>
          <p:cNvCxnSpPr>
            <a:cxnSpLocks noChangeShapeType="1"/>
            <a:stCxn id="50" idx="4"/>
          </p:cNvCxnSpPr>
          <p:nvPr/>
        </p:nvCxnSpPr>
        <p:spPr bwMode="auto">
          <a:xfrm flipH="1">
            <a:off x="1207950" y="3674730"/>
            <a:ext cx="311884" cy="40083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4" name="Gerade Verbindung 72" descr=" 700"/>
          <p:cNvCxnSpPr>
            <a:cxnSpLocks noChangeShapeType="1"/>
            <a:stCxn id="50" idx="6"/>
          </p:cNvCxnSpPr>
          <p:nvPr/>
        </p:nvCxnSpPr>
        <p:spPr bwMode="auto">
          <a:xfrm>
            <a:off x="1846113" y="3575073"/>
            <a:ext cx="45583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5" name="Rechteck 3"/>
          <p:cNvSpPr>
            <a:spLocks noChangeArrowheads="1"/>
          </p:cNvSpPr>
          <p:nvPr/>
        </p:nvSpPr>
        <p:spPr bwMode="auto">
          <a:xfrm>
            <a:off x="1886898" y="3475419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4417958" y="3475419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Rechteck 3"/>
          <p:cNvSpPr>
            <a:spLocks noChangeArrowheads="1"/>
          </p:cNvSpPr>
          <p:nvPr/>
        </p:nvSpPr>
        <p:spPr bwMode="auto">
          <a:xfrm>
            <a:off x="5900608" y="4883881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62" name="Rechteck 3"/>
          <p:cNvSpPr>
            <a:spLocks noChangeArrowheads="1"/>
          </p:cNvSpPr>
          <p:nvPr/>
        </p:nvSpPr>
        <p:spPr bwMode="auto">
          <a:xfrm>
            <a:off x="3942935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63" name="Rechteck 3"/>
          <p:cNvSpPr>
            <a:spLocks noChangeArrowheads="1"/>
          </p:cNvSpPr>
          <p:nvPr/>
        </p:nvSpPr>
        <p:spPr bwMode="auto">
          <a:xfrm>
            <a:off x="4158854" y="4881665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3112842" y="4883881"/>
            <a:ext cx="218320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67" name="Gerade Verbindung 72" descr=" 700"/>
          <p:cNvCxnSpPr>
            <a:cxnSpLocks noChangeShapeType="1"/>
            <a:stCxn id="69" idx="4"/>
            <a:endCxn id="68" idx="3"/>
          </p:cNvCxnSpPr>
          <p:nvPr/>
        </p:nvCxnSpPr>
        <p:spPr bwMode="auto">
          <a:xfrm flipH="1">
            <a:off x="1903692" y="5080975"/>
            <a:ext cx="2400" cy="4030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Diagonal liegende Ecken des Rechtecks schneiden 452"/>
          <p:cNvSpPr/>
          <p:nvPr/>
        </p:nvSpPr>
        <p:spPr bwMode="auto">
          <a:xfrm>
            <a:off x="1795732" y="5484025"/>
            <a:ext cx="218318" cy="201526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69" name="Oval 68"/>
          <p:cNvSpPr/>
          <p:nvPr/>
        </p:nvSpPr>
        <p:spPr bwMode="auto">
          <a:xfrm>
            <a:off x="1634992" y="4881665"/>
            <a:ext cx="544598" cy="19931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70" name="Gerade Verbindung 72" descr=" 700"/>
          <p:cNvCxnSpPr>
            <a:cxnSpLocks noChangeShapeType="1"/>
            <a:stCxn id="69" idx="6"/>
          </p:cNvCxnSpPr>
          <p:nvPr/>
        </p:nvCxnSpPr>
        <p:spPr bwMode="auto">
          <a:xfrm>
            <a:off x="2179590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endCxn id="69" idx="2"/>
          </p:cNvCxnSpPr>
          <p:nvPr/>
        </p:nvCxnSpPr>
        <p:spPr bwMode="auto">
          <a:xfrm>
            <a:off x="1606202" y="4981320"/>
            <a:ext cx="28790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217975" y="4881665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73" name="Rechteck 3"/>
          <p:cNvSpPr>
            <a:spLocks noChangeArrowheads="1"/>
          </p:cNvSpPr>
          <p:nvPr/>
        </p:nvSpPr>
        <p:spPr bwMode="auto">
          <a:xfrm>
            <a:off x="2433896" y="4881665"/>
            <a:ext cx="218318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75" name="Rechteck 3"/>
          <p:cNvSpPr>
            <a:spLocks noChangeArrowheads="1"/>
          </p:cNvSpPr>
          <p:nvPr/>
        </p:nvSpPr>
        <p:spPr bwMode="auto">
          <a:xfrm>
            <a:off x="1387883" y="4883881"/>
            <a:ext cx="218318" cy="199311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77" name="Gerade Verbindung 72" descr=" 700"/>
          <p:cNvCxnSpPr>
            <a:cxnSpLocks noChangeShapeType="1"/>
          </p:cNvCxnSpPr>
          <p:nvPr/>
        </p:nvCxnSpPr>
        <p:spPr bwMode="auto">
          <a:xfrm flipV="1">
            <a:off x="4537913" y="5975658"/>
            <a:ext cx="2312741" cy="8858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</p:cNvCxnSpPr>
          <p:nvPr/>
        </p:nvCxnSpPr>
        <p:spPr bwMode="auto">
          <a:xfrm flipV="1">
            <a:off x="6850655" y="5087620"/>
            <a:ext cx="2400" cy="888039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V="1">
            <a:off x="1001626" y="4478614"/>
            <a:ext cx="0" cy="1505902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55694" y="5083191"/>
            <a:ext cx="4798" cy="896897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1" name="Gerade Verbindung 72" descr=" 700"/>
          <p:cNvCxnSpPr>
            <a:cxnSpLocks noChangeShapeType="1"/>
          </p:cNvCxnSpPr>
          <p:nvPr/>
        </p:nvCxnSpPr>
        <p:spPr bwMode="auto">
          <a:xfrm>
            <a:off x="349068" y="6183827"/>
            <a:ext cx="1960073" cy="0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" name="Gerade Verbindung 72" descr=" 700"/>
          <p:cNvCxnSpPr>
            <a:cxnSpLocks noChangeShapeType="1"/>
          </p:cNvCxnSpPr>
          <p:nvPr/>
        </p:nvCxnSpPr>
        <p:spPr bwMode="auto">
          <a:xfrm flipV="1">
            <a:off x="349068" y="2270697"/>
            <a:ext cx="0" cy="3913131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3" name="Gerade Verbindung 72" descr=" 700"/>
          <p:cNvCxnSpPr>
            <a:cxnSpLocks noChangeShapeType="1"/>
          </p:cNvCxnSpPr>
          <p:nvPr/>
        </p:nvCxnSpPr>
        <p:spPr bwMode="auto">
          <a:xfrm>
            <a:off x="349069" y="2266267"/>
            <a:ext cx="5333221" cy="0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4" name="Gerade Verbindung 72" descr=" 700"/>
          <p:cNvCxnSpPr>
            <a:cxnSpLocks noChangeShapeType="1"/>
            <a:endCxn id="91" idx="0"/>
          </p:cNvCxnSpPr>
          <p:nvPr/>
        </p:nvCxnSpPr>
        <p:spPr bwMode="auto">
          <a:xfrm>
            <a:off x="5672693" y="2268481"/>
            <a:ext cx="582983" cy="400836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85" name="Group 636"/>
          <p:cNvGrpSpPr>
            <a:grpSpLocks/>
          </p:cNvGrpSpPr>
          <p:nvPr/>
        </p:nvGrpSpPr>
        <p:grpSpPr bwMode="auto">
          <a:xfrm rot="10800000">
            <a:off x="838487" y="5685551"/>
            <a:ext cx="206323" cy="201524"/>
            <a:chOff x="1454150" y="989112"/>
            <a:chExt cx="136525" cy="144016"/>
          </a:xfrm>
        </p:grpSpPr>
        <p:sp>
          <p:nvSpPr>
            <p:cNvPr id="86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 b="1">
                <a:latin typeface="Microsoft Sans Serif"/>
                <a:cs typeface="Microsoft Sans Serif"/>
              </a:endParaRPr>
            </a:p>
          </p:txBody>
        </p:sp>
        <p:cxnSp>
          <p:nvCxnSpPr>
            <p:cNvPr id="87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3366FF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8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3366FF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89" name="Gerade Verbindung 72" descr=" 700"/>
          <p:cNvCxnSpPr>
            <a:cxnSpLocks noChangeShapeType="1"/>
          </p:cNvCxnSpPr>
          <p:nvPr/>
        </p:nvCxnSpPr>
        <p:spPr bwMode="auto">
          <a:xfrm flipV="1">
            <a:off x="2328335" y="5083190"/>
            <a:ext cx="0" cy="1105066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0" name="Gerade Verbindung 72" descr=" 700"/>
          <p:cNvCxnSpPr>
            <a:cxnSpLocks noChangeShapeType="1"/>
          </p:cNvCxnSpPr>
          <p:nvPr/>
        </p:nvCxnSpPr>
        <p:spPr bwMode="auto">
          <a:xfrm flipV="1">
            <a:off x="6102133" y="2768973"/>
            <a:ext cx="38386" cy="2215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6145317" y="2669318"/>
            <a:ext cx="218320" cy="19931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92" name="Gerade Verbindung 72" descr=" 700"/>
          <p:cNvCxnSpPr>
            <a:cxnSpLocks noChangeShapeType="1"/>
          </p:cNvCxnSpPr>
          <p:nvPr/>
        </p:nvCxnSpPr>
        <p:spPr bwMode="auto">
          <a:xfrm>
            <a:off x="1001627" y="4476401"/>
            <a:ext cx="4359183" cy="6643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3" name="Gerade Verbindung 72" descr=" 700"/>
          <p:cNvCxnSpPr>
            <a:cxnSpLocks noChangeShapeType="1"/>
          </p:cNvCxnSpPr>
          <p:nvPr/>
        </p:nvCxnSpPr>
        <p:spPr bwMode="auto">
          <a:xfrm flipV="1">
            <a:off x="1344699" y="4277090"/>
            <a:ext cx="0" cy="199311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4" name="Gerade Verbindung 72" descr=" 700"/>
          <p:cNvCxnSpPr>
            <a:cxnSpLocks noChangeShapeType="1"/>
          </p:cNvCxnSpPr>
          <p:nvPr/>
        </p:nvCxnSpPr>
        <p:spPr bwMode="auto">
          <a:xfrm flipV="1">
            <a:off x="5356011" y="3674730"/>
            <a:ext cx="0" cy="803885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5" name="Gerade Verbindung 72" descr=" 700"/>
          <p:cNvCxnSpPr>
            <a:cxnSpLocks noChangeShapeType="1"/>
            <a:stCxn id="23" idx="4"/>
            <a:endCxn id="69" idx="0"/>
          </p:cNvCxnSpPr>
          <p:nvPr/>
        </p:nvCxnSpPr>
        <p:spPr bwMode="auto">
          <a:xfrm flipH="1">
            <a:off x="1908490" y="4279304"/>
            <a:ext cx="1722561" cy="60236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6" name="Diagonal liegende Ecken des Rechtecks schneiden 743"/>
          <p:cNvSpPr/>
          <p:nvPr/>
        </p:nvSpPr>
        <p:spPr bwMode="auto">
          <a:xfrm>
            <a:off x="1001626" y="4077779"/>
            <a:ext cx="688545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97" name="Diagonal liegende Ecken des Rechtecks schneiden 452"/>
          <p:cNvSpPr/>
          <p:nvPr/>
        </p:nvSpPr>
        <p:spPr bwMode="auto">
          <a:xfrm>
            <a:off x="5823837" y="4077779"/>
            <a:ext cx="544598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98" name="Diagonal liegende Ecken des Rechtecks schneiden 452"/>
          <p:cNvSpPr/>
          <p:nvPr/>
        </p:nvSpPr>
        <p:spPr bwMode="auto">
          <a:xfrm>
            <a:off x="4266814" y="5486240"/>
            <a:ext cx="546997" cy="2015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99" name="Gerade Verbindung 72" descr=" 700"/>
          <p:cNvCxnSpPr>
            <a:cxnSpLocks noChangeShapeType="1"/>
            <a:endCxn id="149" idx="1"/>
          </p:cNvCxnSpPr>
          <p:nvPr/>
        </p:nvCxnSpPr>
        <p:spPr bwMode="auto">
          <a:xfrm>
            <a:off x="5200067" y="2472222"/>
            <a:ext cx="340674" cy="225885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>
            <a:off x="567389" y="2467791"/>
            <a:ext cx="4632679" cy="0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1" name="Gerade Verbindung 72" descr=" 700"/>
          <p:cNvCxnSpPr>
            <a:cxnSpLocks noChangeShapeType="1"/>
          </p:cNvCxnSpPr>
          <p:nvPr/>
        </p:nvCxnSpPr>
        <p:spPr bwMode="auto">
          <a:xfrm>
            <a:off x="567388" y="2470007"/>
            <a:ext cx="0" cy="2511314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" name="Gerade Verbindung 72" descr=" 700"/>
          <p:cNvCxnSpPr>
            <a:cxnSpLocks noChangeShapeType="1"/>
            <a:stCxn id="75" idx="1"/>
          </p:cNvCxnSpPr>
          <p:nvPr/>
        </p:nvCxnSpPr>
        <p:spPr bwMode="auto">
          <a:xfrm flipH="1" flipV="1">
            <a:off x="567388" y="4981320"/>
            <a:ext cx="820495" cy="2216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" name="Gerade Verbindung 72" descr=" 700"/>
          <p:cNvCxnSpPr>
            <a:cxnSpLocks noChangeShapeType="1"/>
            <a:endCxn id="65" idx="2"/>
          </p:cNvCxnSpPr>
          <p:nvPr/>
        </p:nvCxnSpPr>
        <p:spPr bwMode="auto">
          <a:xfrm flipV="1">
            <a:off x="3222002" y="5083192"/>
            <a:ext cx="0" cy="710873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04" name="Group 643"/>
          <p:cNvGrpSpPr>
            <a:grpSpLocks/>
          </p:cNvGrpSpPr>
          <p:nvPr/>
        </p:nvGrpSpPr>
        <p:grpSpPr bwMode="auto">
          <a:xfrm rot="16200000">
            <a:off x="689281" y="4816796"/>
            <a:ext cx="190452" cy="218320"/>
            <a:chOff x="1454150" y="989112"/>
            <a:chExt cx="136525" cy="144016"/>
          </a:xfrm>
        </p:grpSpPr>
        <p:sp>
          <p:nvSpPr>
            <p:cNvPr id="10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 b="1">
                <a:latin typeface="Microsoft Sans Serif"/>
                <a:cs typeface="Microsoft Sans Serif"/>
              </a:endParaRPr>
            </a:p>
          </p:txBody>
        </p:sp>
        <p:cxnSp>
          <p:nvCxnSpPr>
            <p:cNvPr id="10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08" name="Gerade Verbindung 72" descr=" 700"/>
          <p:cNvCxnSpPr>
            <a:cxnSpLocks noChangeShapeType="1"/>
          </p:cNvCxnSpPr>
          <p:nvPr/>
        </p:nvCxnSpPr>
        <p:spPr bwMode="auto">
          <a:xfrm>
            <a:off x="785706" y="3172023"/>
            <a:ext cx="0" cy="2613183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09" name="Group 636"/>
          <p:cNvGrpSpPr>
            <a:grpSpLocks/>
          </p:cNvGrpSpPr>
          <p:nvPr/>
        </p:nvGrpSpPr>
        <p:grpSpPr bwMode="auto">
          <a:xfrm rot="10800000">
            <a:off x="2165196" y="5568179"/>
            <a:ext cx="206323" cy="606790"/>
            <a:chOff x="1454150" y="989112"/>
            <a:chExt cx="136525" cy="144016"/>
          </a:xfrm>
        </p:grpSpPr>
        <p:sp>
          <p:nvSpPr>
            <p:cNvPr id="110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 b="1">
                <a:latin typeface="Microsoft Sans Serif"/>
                <a:cs typeface="Microsoft Sans Serif"/>
              </a:endParaRPr>
            </a:p>
          </p:txBody>
        </p:sp>
        <p:cxnSp>
          <p:nvCxnSpPr>
            <p:cNvPr id="111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3366FF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3366FF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13" name="Gerade Verbindung 72" descr=" 700"/>
          <p:cNvCxnSpPr>
            <a:cxnSpLocks noChangeShapeType="1"/>
          </p:cNvCxnSpPr>
          <p:nvPr/>
        </p:nvCxnSpPr>
        <p:spPr bwMode="auto">
          <a:xfrm>
            <a:off x="1001626" y="5980088"/>
            <a:ext cx="3046869" cy="4429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4" name="Gerade Verbindung 72" descr=" 700"/>
          <p:cNvCxnSpPr>
            <a:cxnSpLocks noChangeShapeType="1"/>
          </p:cNvCxnSpPr>
          <p:nvPr/>
        </p:nvCxnSpPr>
        <p:spPr bwMode="auto">
          <a:xfrm>
            <a:off x="785707" y="5782992"/>
            <a:ext cx="2436296" cy="11072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5" name="Gerade Verbindung 72" descr=" 700"/>
          <p:cNvCxnSpPr>
            <a:cxnSpLocks noChangeShapeType="1"/>
          </p:cNvCxnSpPr>
          <p:nvPr/>
        </p:nvCxnSpPr>
        <p:spPr bwMode="auto">
          <a:xfrm flipH="1">
            <a:off x="5356012" y="5280285"/>
            <a:ext cx="544596" cy="0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6" name="Gerade Verbindung 72" descr=" 700"/>
          <p:cNvCxnSpPr>
            <a:cxnSpLocks noChangeShapeType="1"/>
            <a:stCxn id="60" idx="2"/>
          </p:cNvCxnSpPr>
          <p:nvPr/>
        </p:nvCxnSpPr>
        <p:spPr bwMode="auto">
          <a:xfrm flipH="1">
            <a:off x="5905863" y="5083191"/>
            <a:ext cx="103905" cy="197094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7" name="Gerade Verbindung 72" descr=" 700"/>
          <p:cNvCxnSpPr>
            <a:cxnSpLocks noChangeShapeType="1"/>
            <a:endCxn id="15" idx="5"/>
          </p:cNvCxnSpPr>
          <p:nvPr/>
        </p:nvCxnSpPr>
        <p:spPr bwMode="auto">
          <a:xfrm flipH="1" flipV="1">
            <a:off x="5077714" y="5054401"/>
            <a:ext cx="278296" cy="225885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8" name="Gerade Verbindung 72" descr=" 700"/>
          <p:cNvCxnSpPr>
            <a:cxnSpLocks noChangeShapeType="1"/>
            <a:endCxn id="50" idx="0"/>
          </p:cNvCxnSpPr>
          <p:nvPr/>
        </p:nvCxnSpPr>
        <p:spPr bwMode="auto">
          <a:xfrm flipH="1">
            <a:off x="1519835" y="3167593"/>
            <a:ext cx="2400" cy="305610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>
            <a:off x="785707" y="3172022"/>
            <a:ext cx="3231727" cy="0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  <a:stCxn id="57" idx="0"/>
          </p:cNvCxnSpPr>
          <p:nvPr/>
        </p:nvCxnSpPr>
        <p:spPr bwMode="auto">
          <a:xfrm flipH="1" flipV="1">
            <a:off x="4017433" y="3174238"/>
            <a:ext cx="509685" cy="301181"/>
          </a:xfrm>
          <a:prstGeom prst="line">
            <a:avLst/>
          </a:prstGeom>
          <a:noFill/>
          <a:ln w="889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1" name="TextBox 1"/>
          <p:cNvSpPr txBox="1">
            <a:spLocks noChangeArrowheads="1"/>
          </p:cNvSpPr>
          <p:nvPr/>
        </p:nvSpPr>
        <p:spPr bwMode="auto">
          <a:xfrm>
            <a:off x="7948638" y="1969989"/>
            <a:ext cx="923330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yped AST node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6" name="TextBox 160"/>
          <p:cNvSpPr txBox="1">
            <a:spLocks noChangeArrowheads="1"/>
          </p:cNvSpPr>
          <p:nvPr/>
        </p:nvSpPr>
        <p:spPr bwMode="auto">
          <a:xfrm>
            <a:off x="7936644" y="2234695"/>
            <a:ext cx="807913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erminal value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Oval 126"/>
          <p:cNvSpPr/>
          <p:nvPr/>
        </p:nvSpPr>
        <p:spPr bwMode="auto">
          <a:xfrm>
            <a:off x="7497606" y="1953446"/>
            <a:ext cx="215920" cy="201524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8" name="Diagonal liegende Ecken des Rechtecks schneiden 452"/>
          <p:cNvSpPr/>
          <p:nvPr/>
        </p:nvSpPr>
        <p:spPr bwMode="auto">
          <a:xfrm>
            <a:off x="7497605" y="2228052"/>
            <a:ext cx="218320" cy="201524"/>
          </a:xfrm>
          <a:prstGeom prst="snip2DiagRect">
            <a:avLst/>
          </a:prstGeom>
          <a:solidFill>
            <a:srgbClr val="FFFFFF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v</a:t>
            </a:r>
          </a:p>
        </p:txBody>
      </p:sp>
      <p:cxnSp>
        <p:nvCxnSpPr>
          <p:cNvPr id="136" name="Gerade Verbindung 72" descr=" 700"/>
          <p:cNvCxnSpPr>
            <a:cxnSpLocks noChangeShapeType="1"/>
          </p:cNvCxnSpPr>
          <p:nvPr/>
        </p:nvCxnSpPr>
        <p:spPr bwMode="auto">
          <a:xfrm flipH="1">
            <a:off x="7497605" y="2552206"/>
            <a:ext cx="218320" cy="0"/>
          </a:xfrm>
          <a:prstGeom prst="line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7" name="TextBox 160"/>
          <p:cNvSpPr txBox="1">
            <a:spLocks noChangeArrowheads="1"/>
          </p:cNvSpPr>
          <p:nvPr/>
        </p:nvSpPr>
        <p:spPr bwMode="auto">
          <a:xfrm>
            <a:off x="7931845" y="2465889"/>
            <a:ext cx="58990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AST 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edge</a:t>
            </a:r>
          </a:p>
        </p:txBody>
      </p:sp>
      <p:cxnSp>
        <p:nvCxnSpPr>
          <p:cNvPr id="138" name="Gerade Verbindung 72" descr=" 700"/>
          <p:cNvCxnSpPr>
            <a:cxnSpLocks noChangeShapeType="1"/>
          </p:cNvCxnSpPr>
          <p:nvPr/>
        </p:nvCxnSpPr>
        <p:spPr bwMode="auto">
          <a:xfrm flipV="1">
            <a:off x="4537914" y="5683336"/>
            <a:ext cx="2400" cy="301180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7497605" y="2769781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TextBox 160"/>
          <p:cNvSpPr txBox="1">
            <a:spLocks noChangeArrowheads="1"/>
          </p:cNvSpPr>
          <p:nvPr/>
        </p:nvSpPr>
        <p:spPr bwMode="auto">
          <a:xfrm>
            <a:off x="7931845" y="2776425"/>
            <a:ext cx="820738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n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ame analysis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7497605" y="3067330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44" name="TextBox 160"/>
          <p:cNvSpPr txBox="1">
            <a:spLocks noChangeArrowheads="1"/>
          </p:cNvSpPr>
          <p:nvPr/>
        </p:nvSpPr>
        <p:spPr bwMode="auto">
          <a:xfrm>
            <a:off x="7931845" y="3073974"/>
            <a:ext cx="743793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ype 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analysis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7497605" y="3360044"/>
            <a:ext cx="218320" cy="1993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46" name="TextBox 160"/>
          <p:cNvSpPr txBox="1">
            <a:spLocks noChangeArrowheads="1"/>
          </p:cNvSpPr>
          <p:nvPr/>
        </p:nvSpPr>
        <p:spPr bwMode="auto">
          <a:xfrm>
            <a:off x="7931845" y="3366687"/>
            <a:ext cx="936154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2"/>
                </a:solidFill>
                <a:latin typeface="Microsoft Sans Serif" charset="0"/>
                <a:ea typeface="ＭＳ Ｐゴシック" charset="0"/>
              </a:defRPr>
            </a:lvl9pPr>
          </a:lstStyle>
          <a:p>
            <a:pPr eaLnBrk="1" hangingPunct="1"/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r>
              <a:rPr lang="en-GB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ell</a:t>
            </a:r>
            <a:r>
              <a:rPr lang="en-GB" dirty="0">
                <a:solidFill>
                  <a:schemeClr val="tx1"/>
                </a:solidFill>
                <a:latin typeface="Microsoft Sans Serif"/>
                <a:cs typeface="Microsoft Sans Serif"/>
              </a:rPr>
              <a:t>-</a:t>
            </a:r>
            <a:r>
              <a:rPr lang="en-GB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formedness</a:t>
            </a:r>
            <a:endParaRPr lang="en-GB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7291282" y="2691857"/>
            <a:ext cx="227051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9" name="Oval 148"/>
          <p:cNvSpPr/>
          <p:nvPr/>
        </p:nvSpPr>
        <p:spPr bwMode="auto">
          <a:xfrm>
            <a:off x="5444777" y="2669317"/>
            <a:ext cx="652558" cy="2015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7291284" y="3777706"/>
            <a:ext cx="2274355" cy="241166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US" sz="1400" dirty="0" smtClean="0"/>
              <a:t>Program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integer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Begin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b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</a:t>
            </a:r>
            <a:endParaRPr lang="en-US" sz="1400" dirty="0" smtClean="0"/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	use a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End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use a</a:t>
            </a:r>
          </a:p>
          <a:p>
            <a:r>
              <a:rPr lang="en-US" sz="1400" dirty="0"/>
              <a:t>	</a:t>
            </a:r>
            <a:r>
              <a:rPr lang="en-US" sz="1400" dirty="0" err="1" smtClean="0"/>
              <a:t>decl</a:t>
            </a:r>
            <a:r>
              <a:rPr lang="en-US" sz="1400" dirty="0" smtClean="0"/>
              <a:t> a : real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Error </a:t>
            </a:r>
            <a:endParaRPr lang="en-US" sz="1400" dirty="0" smtClean="0"/>
          </a:p>
          <a:p>
            <a:r>
              <a:rPr lang="en-US" sz="1400" dirty="0" smtClean="0"/>
              <a:t>End</a:t>
            </a:r>
            <a:endParaRPr lang="en-GB" sz="1400" dirty="0"/>
          </a:p>
        </p:txBody>
      </p:sp>
      <p:sp>
        <p:nvSpPr>
          <p:cNvPr id="176" name="Rectangle 175"/>
          <p:cNvSpPr/>
          <p:nvPr/>
        </p:nvSpPr>
        <p:spPr>
          <a:xfrm rot="16200000">
            <a:off x="8874013" y="2934185"/>
            <a:ext cx="790382" cy="459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semantic</a:t>
            </a:r>
          </a:p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overlay graph</a:t>
            </a:r>
            <a:endParaRPr lang="en-GB" sz="1100" dirty="0">
              <a:solidFill>
                <a:srgbClr val="000000"/>
              </a:solidFill>
            </a:endParaRPr>
          </a:p>
        </p:txBody>
      </p:sp>
      <p:sp>
        <p:nvSpPr>
          <p:cNvPr id="180" name="Rectangle 179"/>
          <p:cNvSpPr/>
          <p:nvPr/>
        </p:nvSpPr>
        <p:spPr>
          <a:xfrm rot="16200000">
            <a:off x="5926317" y="2525394"/>
            <a:ext cx="1780769" cy="46503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solidFill>
                  <a:srgbClr val="000000"/>
                </a:solidFill>
              </a:rPr>
              <a:t>ASG</a:t>
            </a:r>
          </a:p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abstract syntax graph</a:t>
            </a:r>
            <a:endParaRPr lang="en-GB" sz="1100" dirty="0">
              <a:solidFill>
                <a:srgbClr val="000000"/>
              </a:solidFill>
            </a:endParaRPr>
          </a:p>
        </p:txBody>
      </p:sp>
      <p:sp>
        <p:nvSpPr>
          <p:cNvPr id="183" name="Right Brace 182"/>
          <p:cNvSpPr/>
          <p:nvPr/>
        </p:nvSpPr>
        <p:spPr>
          <a:xfrm rot="10800000">
            <a:off x="7084820" y="1953447"/>
            <a:ext cx="179431" cy="160336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000" dirty="0">
              <a:latin typeface="Microsoft Sans Serif"/>
              <a:cs typeface="Microsoft Sans Serif"/>
            </a:endParaRPr>
          </a:p>
        </p:txBody>
      </p:sp>
      <p:sp>
        <p:nvSpPr>
          <p:cNvPr id="186" name="Rectangle 185"/>
          <p:cNvSpPr/>
          <p:nvPr/>
        </p:nvSpPr>
        <p:spPr>
          <a:xfrm rot="16200000">
            <a:off x="8936038" y="2056634"/>
            <a:ext cx="666331" cy="459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dirty="0" smtClean="0">
                <a:solidFill>
                  <a:srgbClr val="000000"/>
                </a:solidFill>
              </a:rPr>
              <a:t>abstract syntax tree</a:t>
            </a:r>
          </a:p>
        </p:txBody>
      </p:sp>
    </p:spTree>
    <p:extLst>
      <p:ext uri="{BB962C8B-B14F-4D97-AF65-F5344CB8AC3E}">
        <p14:creationId xmlns:p14="http://schemas.microsoft.com/office/powerpoint/2010/main" val="1546751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1" animBg="1"/>
      <p:bldP spid="180" grpId="0"/>
      <p:bldP spid="18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RAG-controlled </a:t>
            </a:r>
            <a:r>
              <a:rPr lang="en-GB" dirty="0"/>
              <a:t>r</a:t>
            </a:r>
            <a:r>
              <a:rPr lang="en-GB" dirty="0" smtClean="0"/>
              <a:t>ewriting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RAG-controlled rewriting = </a:t>
            </a:r>
            <a:r>
              <a:rPr lang="en-GB" dirty="0" smtClean="0">
                <a:solidFill>
                  <a:srgbClr val="008000"/>
                </a:solidFill>
              </a:rPr>
              <a:t>RAGs</a:t>
            </a:r>
            <a:r>
              <a:rPr lang="en-GB" dirty="0" smtClean="0"/>
              <a:t> + </a:t>
            </a:r>
            <a:r>
              <a:rPr lang="en-GB" dirty="0" smtClean="0">
                <a:solidFill>
                  <a:srgbClr val="3366FF"/>
                </a:solidFill>
              </a:rPr>
              <a:t>rewriting</a:t>
            </a:r>
          </a:p>
          <a:p>
            <a:pPr lvl="1"/>
            <a:r>
              <a:rPr lang="en-GB" dirty="0" smtClean="0"/>
              <a:t>RAG for declarative </a:t>
            </a:r>
            <a:r>
              <a:rPr lang="en-GB" dirty="0" smtClean="0">
                <a:solidFill>
                  <a:srgbClr val="008000"/>
                </a:solidFill>
              </a:rPr>
              <a:t>analyses</a:t>
            </a:r>
          </a:p>
          <a:p>
            <a:pPr lvl="1"/>
            <a:r>
              <a:rPr lang="en-GB" dirty="0" smtClean="0"/>
              <a:t>graph rewriting for ASG </a:t>
            </a:r>
            <a:r>
              <a:rPr lang="en-GB" dirty="0" smtClean="0">
                <a:solidFill>
                  <a:srgbClr val="3366FF"/>
                </a:solidFill>
              </a:rPr>
              <a:t>transformations</a:t>
            </a:r>
          </a:p>
          <a:p>
            <a:pPr lvl="1"/>
            <a:r>
              <a:rPr lang="en-GB" dirty="0" smtClean="0"/>
              <a:t>seamless combination:</a:t>
            </a:r>
          </a:p>
          <a:p>
            <a:pPr lvl="2"/>
            <a:r>
              <a:rPr lang="en-GB" dirty="0" smtClean="0"/>
              <a:t>use of analyses to deduce rewrites</a:t>
            </a:r>
          </a:p>
          <a:p>
            <a:pPr lvl="2"/>
            <a:r>
              <a:rPr lang="en-GB" dirty="0" smtClean="0"/>
              <a:t>rewrites automatically update analyses</a:t>
            </a:r>
          </a:p>
          <a:p>
            <a:pPr marL="914400" lvl="2" indent="0">
              <a:buNone/>
            </a:pPr>
            <a:r>
              <a:rPr lang="en-GB" dirty="0" smtClean="0"/>
              <a:t>&gt;&gt; incremental</a:t>
            </a:r>
            <a:endParaRPr lang="en-GB" dirty="0"/>
          </a:p>
        </p:txBody>
      </p:sp>
      <p:sp>
        <p:nvSpPr>
          <p:cNvPr id="4" name="Right Brace 3"/>
          <p:cNvSpPr/>
          <p:nvPr/>
        </p:nvSpPr>
        <p:spPr>
          <a:xfrm>
            <a:off x="7230711" y="3803650"/>
            <a:ext cx="322260" cy="666750"/>
          </a:xfrm>
          <a:prstGeom prst="rightBrac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7540633" y="3891019"/>
            <a:ext cx="2042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mutual control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81692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1" dirty="0" smtClean="0"/>
              <a:t>RACR</a:t>
            </a:r>
            <a:endParaRPr lang="en-GB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R</a:t>
            </a:r>
            <a:r>
              <a:rPr lang="en-GB" dirty="0" smtClean="0"/>
              <a:t>eference implementation of RAG-controlled 	rewriting in </a:t>
            </a:r>
            <a:r>
              <a:rPr lang="en-GB" i="1" dirty="0" smtClean="0"/>
              <a:t>Scheme.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 algn="ctr">
              <a:buNone/>
            </a:pPr>
            <a:r>
              <a:rPr lang="en-GB" dirty="0" smtClean="0">
                <a:hlinkClick r:id="rId2"/>
              </a:rPr>
              <a:t>https</a:t>
            </a:r>
            <a:r>
              <a:rPr lang="en-GB" dirty="0">
                <a:hlinkClick r:id="rId2"/>
              </a:rPr>
              <a:t>://github.com/christoff-buerger/</a:t>
            </a:r>
            <a:r>
              <a:rPr lang="en-GB" dirty="0" smtClean="0">
                <a:hlinkClick r:id="rId2"/>
              </a:rPr>
              <a:t>racr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881993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Implementation</a:t>
            </a:r>
            <a:br>
              <a:rPr lang="en-GB" b="1" dirty="0" smtClean="0"/>
            </a:br>
            <a:r>
              <a:rPr lang="en-GB" dirty="0" smtClean="0"/>
              <a:t>How works RAG-controlled rewriting?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0567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Dynamic attribute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ependency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raphs &amp; incremental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valuation</a:t>
            </a:r>
            <a:endParaRPr lang="en-US" i="1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115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roup 341"/>
          <p:cNvGrpSpPr/>
          <p:nvPr/>
        </p:nvGrpSpPr>
        <p:grpSpPr>
          <a:xfrm>
            <a:off x="632883" y="1465648"/>
            <a:ext cx="8668193" cy="2033566"/>
            <a:chOff x="584199" y="1414848"/>
            <a:chExt cx="8001409" cy="2033566"/>
          </a:xfrm>
        </p:grpSpPr>
        <p:pic>
          <p:nvPicPr>
            <p:cNvPr id="325" name="Picture 32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00146" y="1777094"/>
              <a:ext cx="1950720" cy="1671320"/>
            </a:xfrm>
            <a:prstGeom prst="rect">
              <a:avLst/>
            </a:prstGeom>
          </p:spPr>
        </p:pic>
        <p:sp>
          <p:nvSpPr>
            <p:cNvPr id="327" name="TextBox 326"/>
            <p:cNvSpPr txBox="1"/>
            <p:nvPr/>
          </p:nvSpPr>
          <p:spPr>
            <a:xfrm>
              <a:off x="584199" y="2125828"/>
              <a:ext cx="2991735" cy="86177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r"/>
              <a:r>
                <a:rPr lang="en-GB" dirty="0" smtClean="0">
                  <a:solidFill>
                    <a:srgbClr val="008000"/>
                  </a:solidFill>
                </a:rPr>
                <a:t>query</a:t>
              </a:r>
              <a:r>
                <a:rPr lang="en-GB" dirty="0" smtClean="0"/>
                <a:t> </a:t>
              </a:r>
              <a:r>
                <a:rPr lang="en-GB" dirty="0" smtClean="0">
                  <a:solidFill>
                    <a:srgbClr val="008000"/>
                  </a:solidFill>
                </a:rPr>
                <a:t>functions</a:t>
              </a:r>
              <a:r>
                <a:rPr lang="en-GB" dirty="0" smtClean="0"/>
                <a:t> to access ASG</a:t>
              </a:r>
              <a:endParaRPr lang="en-GB" dirty="0" smtClean="0">
                <a:sym typeface="Wingdings"/>
              </a:endParaRPr>
            </a:p>
            <a:p>
              <a:pPr algn="r"/>
              <a:r>
                <a:rPr lang="en-GB" sz="1600" dirty="0" smtClean="0">
                  <a:sym typeface="Wingdings"/>
                </a:rPr>
                <a:t>add dependencies on queried informa</a:t>
              </a:r>
              <a:r>
                <a:rPr lang="en-GB" sz="1400" dirty="0" smtClean="0">
                  <a:sym typeface="Wingdings"/>
                </a:rPr>
                <a:t>tion</a:t>
              </a:r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584200" y="1414848"/>
              <a:ext cx="8001000" cy="445091"/>
            </a:xfrm>
            <a:prstGeom prst="rect">
              <a:avLst/>
            </a:prstGeom>
            <a:solidFill>
              <a:srgbClr val="6600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dirty="0" smtClean="0"/>
                <a:t>well balanced set of functions</a:t>
              </a:r>
              <a:endParaRPr lang="en-GB" sz="2000" dirty="0"/>
            </a:p>
          </p:txBody>
        </p:sp>
        <p:sp>
          <p:nvSpPr>
            <p:cNvPr id="331" name="TextBox 330"/>
            <p:cNvSpPr txBox="1"/>
            <p:nvPr/>
          </p:nvSpPr>
          <p:spPr>
            <a:xfrm>
              <a:off x="3574405" y="2367644"/>
              <a:ext cx="379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dirty="0" smtClean="0">
                  <a:sym typeface="Wingdings"/>
                </a:rPr>
                <a:t></a:t>
              </a:r>
              <a:endParaRPr lang="en-GB" dirty="0"/>
            </a:p>
          </p:txBody>
        </p:sp>
        <p:sp>
          <p:nvSpPr>
            <p:cNvPr id="337" name="TextBox 336"/>
            <p:cNvSpPr txBox="1"/>
            <p:nvPr/>
          </p:nvSpPr>
          <p:spPr>
            <a:xfrm>
              <a:off x="5577599" y="2125828"/>
              <a:ext cx="3008009" cy="86177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GB" dirty="0" smtClean="0">
                  <a:solidFill>
                    <a:srgbClr val="3366FF"/>
                  </a:solidFill>
                  <a:sym typeface="Wingdings"/>
                </a:rPr>
                <a:t>rewrite functions</a:t>
              </a:r>
              <a:r>
                <a:rPr lang="en-GB" dirty="0" smtClean="0">
                  <a:solidFill>
                    <a:srgbClr val="000000"/>
                  </a:solidFill>
                  <a:sym typeface="Wingdings"/>
                </a:rPr>
                <a:t> to</a:t>
              </a:r>
              <a:r>
                <a:rPr lang="en-GB" dirty="0" smtClean="0">
                  <a:sym typeface="Wingdings"/>
                </a:rPr>
                <a:t> change ASG</a:t>
              </a:r>
            </a:p>
            <a:p>
              <a:r>
                <a:rPr lang="en-GB" sz="1600" dirty="0" smtClean="0">
                  <a:sym typeface="Wingdings"/>
                </a:rPr>
                <a:t>invalidate attributes depending on rewritten information</a:t>
              </a:r>
              <a:endParaRPr lang="en-GB" sz="1600" dirty="0"/>
            </a:p>
          </p:txBody>
        </p:sp>
        <p:sp>
          <p:nvSpPr>
            <p:cNvPr id="339" name="TextBox 338"/>
            <p:cNvSpPr txBox="1"/>
            <p:nvPr/>
          </p:nvSpPr>
          <p:spPr>
            <a:xfrm>
              <a:off x="5220903" y="2367644"/>
              <a:ext cx="379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dirty="0" smtClean="0">
                  <a:sym typeface="Wingdings"/>
                </a:rPr>
                <a:t></a:t>
              </a:r>
              <a:endParaRPr lang="en-GB" dirty="0"/>
            </a:p>
          </p:txBody>
        </p:sp>
        <p:sp>
          <p:nvSpPr>
            <p:cNvPr id="322" name="Trapezoid 321"/>
            <p:cNvSpPr/>
            <p:nvPr/>
          </p:nvSpPr>
          <p:spPr>
            <a:xfrm>
              <a:off x="3972257" y="2723304"/>
              <a:ext cx="285750" cy="139700"/>
            </a:xfrm>
            <a:prstGeom prst="trapezoid">
              <a:avLst/>
            </a:prstGeom>
            <a:gradFill flip="none" rotWithShape="1">
              <a:gsLst>
                <a:gs pos="0">
                  <a:srgbClr val="008000"/>
                </a:gs>
                <a:gs pos="100000">
                  <a:schemeClr val="accent3">
                    <a:lumMod val="75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Trapezoid 334"/>
            <p:cNvSpPr/>
            <p:nvPr/>
          </p:nvSpPr>
          <p:spPr>
            <a:xfrm>
              <a:off x="4886194" y="2723304"/>
              <a:ext cx="285750" cy="139700"/>
            </a:xfrm>
            <a:prstGeom prst="trapezoid">
              <a:avLst/>
            </a:prstGeom>
            <a:gradFill flip="none" rotWithShape="1">
              <a:gsLst>
                <a:gs pos="0">
                  <a:srgbClr val="3366FF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Query </a:t>
            </a:r>
            <a:r>
              <a:rPr lang="en-GB" dirty="0"/>
              <a:t>&amp; </a:t>
            </a:r>
            <a:r>
              <a:rPr lang="en-GB" dirty="0" smtClean="0"/>
              <a:t>rewrite functions</a:t>
            </a:r>
            <a:endParaRPr lang="en-GB" dirty="0"/>
          </a:p>
        </p:txBody>
      </p:sp>
      <p:grpSp>
        <p:nvGrpSpPr>
          <p:cNvPr id="330" name="Group 329"/>
          <p:cNvGrpSpPr/>
          <p:nvPr/>
        </p:nvGrpSpPr>
        <p:grpSpPr>
          <a:xfrm>
            <a:off x="632883" y="3433892"/>
            <a:ext cx="8667750" cy="2611308"/>
            <a:chOff x="584200" y="1655892"/>
            <a:chExt cx="8001000" cy="2611308"/>
          </a:xfrm>
        </p:grpSpPr>
        <p:sp>
          <p:nvSpPr>
            <p:cNvPr id="320" name="Rectangle 319"/>
            <p:cNvSpPr/>
            <p:nvPr/>
          </p:nvSpPr>
          <p:spPr>
            <a:xfrm>
              <a:off x="2901950" y="1655905"/>
              <a:ext cx="3352800" cy="1998290"/>
            </a:xfrm>
            <a:prstGeom prst="rect">
              <a:avLst/>
            </a:prstGeom>
            <a:noFill/>
            <a:ln w="38100">
              <a:solidFill>
                <a:srgbClr val="660066"/>
              </a:solidFill>
              <a:prstDash val="sysDot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Rectangle 3"/>
            <p:cNvSpPr/>
            <p:nvPr/>
          </p:nvSpPr>
          <p:spPr>
            <a:xfrm>
              <a:off x="584200" y="1655892"/>
              <a:ext cx="2298548" cy="725727"/>
            </a:xfrm>
            <a:prstGeom prst="rect">
              <a:avLst/>
            </a:prstGeom>
            <a:solidFill>
              <a:srgbClr val="008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dirty="0" smtClean="0">
                  <a:solidFill>
                    <a:schemeClr val="bg1"/>
                  </a:solidFill>
                </a:rPr>
                <a:t>query functions</a:t>
              </a:r>
              <a:endParaRPr lang="en-GB" sz="20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286500" y="1655892"/>
              <a:ext cx="2298700" cy="725714"/>
            </a:xfrm>
            <a:prstGeom prst="rect">
              <a:avLst/>
            </a:prstGeom>
            <a:solidFill>
              <a:srgbClr val="3366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dirty="0" smtClean="0">
                  <a:solidFill>
                    <a:schemeClr val="bg1"/>
                  </a:solidFill>
                </a:rPr>
                <a:t>rewrite functions</a:t>
              </a:r>
              <a:endParaRPr lang="en-GB" sz="2000" dirty="0">
                <a:solidFill>
                  <a:schemeClr val="bg1"/>
                </a:solidFill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3027281" y="1732104"/>
              <a:ext cx="3119533" cy="1827657"/>
              <a:chOff x="1603375" y="1482725"/>
              <a:chExt cx="5776913" cy="3384550"/>
            </a:xfrm>
          </p:grpSpPr>
          <p:sp>
            <p:nvSpPr>
              <p:cNvPr id="7" name="Rectangle 6"/>
              <p:cNvSpPr/>
              <p:nvPr/>
            </p:nvSpPr>
            <p:spPr bwMode="auto">
              <a:xfrm>
                <a:off x="1870075" y="2782888"/>
                <a:ext cx="287338" cy="71437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8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1725613" y="2854325"/>
                <a:ext cx="144462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1725613" y="2781300"/>
                <a:ext cx="55562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0" name="Rectangle 9"/>
              <p:cNvSpPr/>
              <p:nvPr/>
            </p:nvSpPr>
            <p:spPr bwMode="auto">
              <a:xfrm>
                <a:off x="2092325" y="4149725"/>
                <a:ext cx="287338" cy="71438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11" name="Gerade Verbindung 72" descr=" 700"/>
              <p:cNvCxnSpPr>
                <a:cxnSpLocks noChangeShapeType="1"/>
                <a:endCxn id="10" idx="2"/>
              </p:cNvCxnSpPr>
              <p:nvPr/>
            </p:nvCxnSpPr>
            <p:spPr bwMode="auto">
              <a:xfrm flipV="1">
                <a:off x="2051050" y="4221163"/>
                <a:ext cx="185738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2" name="Rectangle 11"/>
              <p:cNvSpPr/>
              <p:nvPr/>
            </p:nvSpPr>
            <p:spPr bwMode="auto">
              <a:xfrm>
                <a:off x="3498850" y="4149725"/>
                <a:ext cx="287338" cy="73025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13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3354388" y="4222750"/>
                <a:ext cx="144462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3354388" y="4149725"/>
                <a:ext cx="55562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5" name="Rectangle 14"/>
              <p:cNvSpPr/>
              <p:nvPr/>
            </p:nvSpPr>
            <p:spPr bwMode="auto">
              <a:xfrm>
                <a:off x="4913313" y="4149725"/>
                <a:ext cx="287337" cy="73025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16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768850" y="4222750"/>
                <a:ext cx="144463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4768850" y="4149725"/>
                <a:ext cx="55563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8" name="Rectangle 17"/>
              <p:cNvSpPr/>
              <p:nvPr/>
            </p:nvSpPr>
            <p:spPr bwMode="auto">
              <a:xfrm>
                <a:off x="6405563" y="4152900"/>
                <a:ext cx="287337" cy="71438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1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6261100" y="4224338"/>
                <a:ext cx="144463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261100" y="4151313"/>
                <a:ext cx="55563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1" name="Rectangle 20"/>
              <p:cNvSpPr/>
              <p:nvPr/>
            </p:nvSpPr>
            <p:spPr bwMode="auto">
              <a:xfrm>
                <a:off x="6356350" y="2781300"/>
                <a:ext cx="287338" cy="71438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5019675" y="2781300"/>
                <a:ext cx="288925" cy="71438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sp>
            <p:nvSpPr>
              <p:cNvPr id="23" name="Oval 22"/>
              <p:cNvSpPr/>
              <p:nvPr/>
            </p:nvSpPr>
            <p:spPr bwMode="auto">
              <a:xfrm>
                <a:off x="4914900" y="1482725"/>
                <a:ext cx="504825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Prog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24" name="Oval 23"/>
              <p:cNvSpPr/>
              <p:nvPr/>
            </p:nvSpPr>
            <p:spPr bwMode="auto">
              <a:xfrm>
                <a:off x="4340225" y="2058988"/>
                <a:ext cx="431800" cy="144462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Stmt</a:t>
                </a:r>
                <a:r>
                  <a:rPr lang="de-DE" sz="500" b="1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*</a:t>
                </a:r>
              </a:p>
            </p:txBody>
          </p:sp>
          <p:cxnSp>
            <p:nvCxnSpPr>
              <p:cNvPr id="25" name="Gerade Verbindung 72" descr=" 700"/>
              <p:cNvCxnSpPr>
                <a:cxnSpLocks noChangeShapeType="1"/>
                <a:stCxn id="23" idx="4"/>
                <a:endCxn id="24" idx="0"/>
              </p:cNvCxnSpPr>
              <p:nvPr/>
            </p:nvCxnSpPr>
            <p:spPr bwMode="auto">
              <a:xfrm flipH="1">
                <a:off x="4556125" y="1627188"/>
                <a:ext cx="611188" cy="431800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" name="Gerade Verbindung 72" descr=" 700"/>
              <p:cNvCxnSpPr>
                <a:cxnSpLocks noChangeShapeType="1"/>
                <a:stCxn id="23" idx="4"/>
              </p:cNvCxnSpPr>
              <p:nvPr/>
            </p:nvCxnSpPr>
            <p:spPr bwMode="auto">
              <a:xfrm>
                <a:off x="5167313" y="1627188"/>
                <a:ext cx="612775" cy="431800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" name="Gerade Verbindung 72" descr=" 700"/>
              <p:cNvCxnSpPr>
                <a:cxnSpLocks noChangeShapeType="1"/>
                <a:stCxn id="24" idx="4"/>
                <a:endCxn id="69" idx="0"/>
              </p:cNvCxnSpPr>
              <p:nvPr/>
            </p:nvCxnSpPr>
            <p:spPr bwMode="auto">
              <a:xfrm flipH="1">
                <a:off x="2227263" y="2203450"/>
                <a:ext cx="2328862" cy="431800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8" name="Oval 27"/>
              <p:cNvSpPr/>
              <p:nvPr/>
            </p:nvSpPr>
            <p:spPr bwMode="auto">
              <a:xfrm>
                <a:off x="3811588" y="2635250"/>
                <a:ext cx="503237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Block</a:t>
                </a:r>
              </a:p>
            </p:txBody>
          </p:sp>
          <p:cxnSp>
            <p:nvCxnSpPr>
              <p:cNvPr id="29" name="Gerade Verbindung 72" descr=" 700"/>
              <p:cNvCxnSpPr>
                <a:cxnSpLocks noChangeShapeType="1"/>
                <a:stCxn id="24" idx="4"/>
                <a:endCxn id="28" idx="0"/>
              </p:cNvCxnSpPr>
              <p:nvPr/>
            </p:nvCxnSpPr>
            <p:spPr bwMode="auto">
              <a:xfrm flipH="1">
                <a:off x="4064000" y="2203450"/>
                <a:ext cx="492125" cy="431800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" name="Gerade Verbindung 72" descr=" 700"/>
              <p:cNvCxnSpPr>
                <a:cxnSpLocks noChangeShapeType="1"/>
                <a:stCxn id="42" idx="4"/>
                <a:endCxn id="31" idx="3"/>
              </p:cNvCxnSpPr>
              <p:nvPr/>
            </p:nvCxnSpPr>
            <p:spPr bwMode="auto">
              <a:xfrm flipH="1">
                <a:off x="3816350" y="4146550"/>
                <a:ext cx="1588" cy="28892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1" name="Diagonal liegende Ecken des Rechtecks schneiden 452"/>
              <p:cNvSpPr/>
              <p:nvPr/>
            </p:nvSpPr>
            <p:spPr bwMode="auto">
              <a:xfrm>
                <a:off x="3744913" y="4435475"/>
                <a:ext cx="144462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cxnSp>
            <p:nvCxnSpPr>
              <p:cNvPr id="32" name="Gerade Verbindung 72" descr=" 700"/>
              <p:cNvCxnSpPr>
                <a:cxnSpLocks noChangeShapeType="1"/>
                <a:stCxn id="40" idx="4"/>
                <a:endCxn id="42" idx="0"/>
              </p:cNvCxnSpPr>
              <p:nvPr/>
            </p:nvCxnSpPr>
            <p:spPr bwMode="auto">
              <a:xfrm flipH="1">
                <a:off x="3817938" y="3213100"/>
                <a:ext cx="249237" cy="79057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3" name="Oval 32"/>
              <p:cNvSpPr/>
              <p:nvPr/>
            </p:nvSpPr>
            <p:spPr bwMode="auto">
              <a:xfrm>
                <a:off x="5049838" y="4003675"/>
                <a:ext cx="431800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Decl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34" name="Diagonal liegende Ecken des Rechtecks schneiden 743"/>
              <p:cNvSpPr/>
              <p:nvPr/>
            </p:nvSpPr>
            <p:spPr bwMode="auto">
              <a:xfrm>
                <a:off x="5418138" y="4435475"/>
                <a:ext cx="144462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cxnSp>
            <p:nvCxnSpPr>
              <p:cNvPr id="35" name="Gerade Verbindung 72" descr=" 700"/>
              <p:cNvCxnSpPr>
                <a:cxnSpLocks noChangeShapeType="1"/>
                <a:stCxn id="33" idx="4"/>
              </p:cNvCxnSpPr>
              <p:nvPr/>
            </p:nvCxnSpPr>
            <p:spPr bwMode="auto">
              <a:xfrm flipH="1">
                <a:off x="5059363" y="4148138"/>
                <a:ext cx="206375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6" name="Gerade Verbindung 72" descr=" 700"/>
              <p:cNvCxnSpPr>
                <a:cxnSpLocks noChangeShapeType="1"/>
                <a:stCxn id="40" idx="4"/>
                <a:endCxn id="33" idx="0"/>
              </p:cNvCxnSpPr>
              <p:nvPr/>
            </p:nvCxnSpPr>
            <p:spPr bwMode="auto">
              <a:xfrm>
                <a:off x="4067175" y="3213100"/>
                <a:ext cx="1198563" cy="79057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7" name="Gerade Verbindung 72" descr=" 700"/>
              <p:cNvCxnSpPr>
                <a:cxnSpLocks noChangeShapeType="1"/>
                <a:stCxn id="40" idx="4"/>
                <a:endCxn id="47" idx="0"/>
              </p:cNvCxnSpPr>
              <p:nvPr/>
            </p:nvCxnSpPr>
            <p:spPr bwMode="auto">
              <a:xfrm>
                <a:off x="4067175" y="3213100"/>
                <a:ext cx="2663825" cy="79057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8" name="Gerade Verbindung 72" descr=" 700"/>
              <p:cNvCxnSpPr>
                <a:cxnSpLocks noChangeShapeType="1"/>
                <a:stCxn id="24" idx="4"/>
                <a:endCxn id="57" idx="0"/>
              </p:cNvCxnSpPr>
              <p:nvPr/>
            </p:nvCxnSpPr>
            <p:spPr bwMode="auto">
              <a:xfrm>
                <a:off x="4556125" y="2203450"/>
                <a:ext cx="793750" cy="430213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9" name="Gerade Verbindung 72" descr=" 700"/>
              <p:cNvCxnSpPr>
                <a:cxnSpLocks noChangeShapeType="1"/>
                <a:stCxn id="24" idx="4"/>
                <a:endCxn id="62" idx="0"/>
              </p:cNvCxnSpPr>
              <p:nvPr/>
            </p:nvCxnSpPr>
            <p:spPr bwMode="auto">
              <a:xfrm>
                <a:off x="4556125" y="2203450"/>
                <a:ext cx="2151063" cy="431800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40" name="Oval 39"/>
              <p:cNvSpPr/>
              <p:nvPr/>
            </p:nvSpPr>
            <p:spPr bwMode="auto">
              <a:xfrm>
                <a:off x="3851275" y="3068638"/>
                <a:ext cx="431800" cy="144462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Stmt</a:t>
                </a:r>
                <a:r>
                  <a:rPr lang="de-DE" sz="500" b="1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*</a:t>
                </a:r>
              </a:p>
            </p:txBody>
          </p:sp>
          <p:cxnSp>
            <p:nvCxnSpPr>
              <p:cNvPr id="41" name="Gerade Verbindung 72" descr=" 700"/>
              <p:cNvCxnSpPr>
                <a:cxnSpLocks noChangeShapeType="1"/>
                <a:stCxn id="28" idx="4"/>
                <a:endCxn id="40" idx="0"/>
              </p:cNvCxnSpPr>
              <p:nvPr/>
            </p:nvCxnSpPr>
            <p:spPr bwMode="auto">
              <a:xfrm>
                <a:off x="4064000" y="2779713"/>
                <a:ext cx="3175" cy="28892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42" name="Oval 41"/>
              <p:cNvSpPr/>
              <p:nvPr/>
            </p:nvSpPr>
            <p:spPr bwMode="auto">
              <a:xfrm>
                <a:off x="3638550" y="4003675"/>
                <a:ext cx="360363" cy="142875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Use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43" name="Gerade Verbindung 72" descr=" 700"/>
              <p:cNvCxnSpPr>
                <a:cxnSpLocks noChangeShapeType="1"/>
                <a:stCxn id="42" idx="6"/>
              </p:cNvCxnSpPr>
              <p:nvPr/>
            </p:nvCxnSpPr>
            <p:spPr bwMode="auto">
              <a:xfrm>
                <a:off x="3998913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44" name="Gerade Verbindung 72" descr=" 700"/>
              <p:cNvCxnSpPr>
                <a:cxnSpLocks noChangeShapeType="1"/>
                <a:endCxn id="42" idx="2"/>
              </p:cNvCxnSpPr>
              <p:nvPr/>
            </p:nvCxnSpPr>
            <p:spPr bwMode="auto">
              <a:xfrm>
                <a:off x="3619500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45" name="Gerade Verbindung 72" descr=" 700"/>
              <p:cNvCxnSpPr>
                <a:cxnSpLocks noChangeShapeType="1"/>
                <a:stCxn id="47" idx="4"/>
                <a:endCxn id="46" idx="3"/>
              </p:cNvCxnSpPr>
              <p:nvPr/>
            </p:nvCxnSpPr>
            <p:spPr bwMode="auto">
              <a:xfrm flipH="1">
                <a:off x="6731000" y="4146550"/>
                <a:ext cx="0" cy="28892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46" name="Diagonal liegende Ecken des Rechtecks schneiden 452"/>
              <p:cNvSpPr/>
              <p:nvPr/>
            </p:nvSpPr>
            <p:spPr bwMode="auto">
              <a:xfrm>
                <a:off x="6657975" y="4435475"/>
                <a:ext cx="144463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47" name="Oval 46"/>
              <p:cNvSpPr/>
              <p:nvPr/>
            </p:nvSpPr>
            <p:spPr bwMode="auto">
              <a:xfrm>
                <a:off x="6551613" y="4003675"/>
                <a:ext cx="360362" cy="142875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Use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48" name="Gerade Verbindung 72" descr=" 700"/>
              <p:cNvCxnSpPr>
                <a:cxnSpLocks noChangeShapeType="1"/>
                <a:stCxn id="47" idx="6"/>
              </p:cNvCxnSpPr>
              <p:nvPr/>
            </p:nvCxnSpPr>
            <p:spPr bwMode="auto">
              <a:xfrm>
                <a:off x="6911975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49" name="Gerade Verbindung 72" descr=" 700"/>
              <p:cNvCxnSpPr>
                <a:cxnSpLocks noChangeShapeType="1"/>
                <a:endCxn id="47" idx="2"/>
              </p:cNvCxnSpPr>
              <p:nvPr/>
            </p:nvCxnSpPr>
            <p:spPr bwMode="auto">
              <a:xfrm>
                <a:off x="6532563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0" name="Rechteck 3"/>
              <p:cNvSpPr>
                <a:spLocks noChangeArrowheads="1"/>
              </p:cNvSpPr>
              <p:nvPr/>
            </p:nvSpPr>
            <p:spPr bwMode="auto">
              <a:xfrm>
                <a:off x="7080250" y="4005263"/>
                <a:ext cx="144463" cy="1444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51" name="Rechteck 3"/>
              <p:cNvSpPr>
                <a:spLocks noChangeArrowheads="1"/>
              </p:cNvSpPr>
              <p:nvPr/>
            </p:nvSpPr>
            <p:spPr bwMode="auto">
              <a:xfrm>
                <a:off x="7223125" y="4005263"/>
                <a:ext cx="144463" cy="1444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cxnSp>
            <p:nvCxnSpPr>
              <p:cNvPr id="52" name="Gerade Verbindung 72" descr=" 700"/>
              <p:cNvCxnSpPr>
                <a:cxnSpLocks noChangeShapeType="1"/>
                <a:endCxn id="33" idx="2"/>
              </p:cNvCxnSpPr>
              <p:nvPr/>
            </p:nvCxnSpPr>
            <p:spPr bwMode="auto">
              <a:xfrm flipV="1">
                <a:off x="5030788" y="4075113"/>
                <a:ext cx="19050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3" name="Gerade Verbindung 72" descr=" 700"/>
              <p:cNvCxnSpPr>
                <a:cxnSpLocks noChangeShapeType="1"/>
                <a:stCxn id="33" idx="6"/>
              </p:cNvCxnSpPr>
              <p:nvPr/>
            </p:nvCxnSpPr>
            <p:spPr bwMode="auto">
              <a:xfrm>
                <a:off x="5481638" y="4075113"/>
                <a:ext cx="22225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4" name="Rechteck 3"/>
              <p:cNvSpPr>
                <a:spLocks noChangeArrowheads="1"/>
              </p:cNvSpPr>
              <p:nvPr/>
            </p:nvSpPr>
            <p:spPr bwMode="auto">
              <a:xfrm>
                <a:off x="5935663" y="4005263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cxnSp>
            <p:nvCxnSpPr>
              <p:cNvPr id="55" name="Gerade Verbindung 72" descr=" 700"/>
              <p:cNvCxnSpPr>
                <a:cxnSpLocks noChangeShapeType="1"/>
                <a:stCxn id="57" idx="4"/>
                <a:endCxn id="56" idx="3"/>
              </p:cNvCxnSpPr>
              <p:nvPr/>
            </p:nvCxnSpPr>
            <p:spPr bwMode="auto">
              <a:xfrm flipH="1">
                <a:off x="5348288" y="2776538"/>
                <a:ext cx="1587" cy="290512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6" name="Diagonal liegende Ecken des Rechtecks schneiden 452"/>
              <p:cNvSpPr/>
              <p:nvPr/>
            </p:nvSpPr>
            <p:spPr bwMode="auto">
              <a:xfrm>
                <a:off x="5275263" y="3067050"/>
                <a:ext cx="144462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57" name="Oval 56"/>
              <p:cNvSpPr/>
              <p:nvPr/>
            </p:nvSpPr>
            <p:spPr bwMode="auto">
              <a:xfrm>
                <a:off x="5168900" y="2633663"/>
                <a:ext cx="360363" cy="142875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Use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58" name="Gerade Verbindung 72" descr=" 700"/>
              <p:cNvCxnSpPr>
                <a:cxnSpLocks noChangeShapeType="1"/>
                <a:stCxn id="57" idx="6"/>
              </p:cNvCxnSpPr>
              <p:nvPr/>
            </p:nvCxnSpPr>
            <p:spPr bwMode="auto">
              <a:xfrm>
                <a:off x="5529263" y="2705100"/>
                <a:ext cx="19050" cy="1588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9" name="Gerade Verbindung 72" descr=" 700"/>
              <p:cNvCxnSpPr>
                <a:cxnSpLocks noChangeShapeType="1"/>
                <a:endCxn id="57" idx="2"/>
              </p:cNvCxnSpPr>
              <p:nvPr/>
            </p:nvCxnSpPr>
            <p:spPr bwMode="auto">
              <a:xfrm>
                <a:off x="5149850" y="2705100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60" name="Rechteck 3"/>
              <p:cNvSpPr>
                <a:spLocks noChangeArrowheads="1"/>
              </p:cNvSpPr>
              <p:nvPr/>
            </p:nvSpPr>
            <p:spPr bwMode="auto">
              <a:xfrm>
                <a:off x="5697538" y="2636838"/>
                <a:ext cx="144462" cy="1444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61" name="Rechteck 3"/>
              <p:cNvSpPr>
                <a:spLocks noChangeArrowheads="1"/>
              </p:cNvSpPr>
              <p:nvPr/>
            </p:nvSpPr>
            <p:spPr bwMode="auto">
              <a:xfrm>
                <a:off x="5840413" y="2636838"/>
                <a:ext cx="144462" cy="1444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sp>
            <p:nvSpPr>
              <p:cNvPr id="62" name="Oval 61"/>
              <p:cNvSpPr/>
              <p:nvPr/>
            </p:nvSpPr>
            <p:spPr bwMode="auto">
              <a:xfrm>
                <a:off x="6491288" y="2635250"/>
                <a:ext cx="431800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Decl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63" name="Diagonal liegende Ecken des Rechtecks schneiden 743"/>
              <p:cNvSpPr/>
              <p:nvPr/>
            </p:nvSpPr>
            <p:spPr bwMode="auto">
              <a:xfrm>
                <a:off x="6861175" y="3067050"/>
                <a:ext cx="144463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cxnSp>
            <p:nvCxnSpPr>
              <p:cNvPr id="64" name="Gerade Verbindung 72" descr=" 700"/>
              <p:cNvCxnSpPr>
                <a:cxnSpLocks noChangeShapeType="1"/>
                <a:stCxn id="63" idx="3"/>
                <a:endCxn id="62" idx="4"/>
              </p:cNvCxnSpPr>
              <p:nvPr/>
            </p:nvCxnSpPr>
            <p:spPr bwMode="auto">
              <a:xfrm flipH="1" flipV="1">
                <a:off x="6707188" y="2779713"/>
                <a:ext cx="227012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5" name="Gerade Verbindung 72" descr=" 700"/>
              <p:cNvCxnSpPr>
                <a:cxnSpLocks noChangeShapeType="1"/>
                <a:stCxn id="62" idx="4"/>
              </p:cNvCxnSpPr>
              <p:nvPr/>
            </p:nvCxnSpPr>
            <p:spPr bwMode="auto">
              <a:xfrm flipH="1">
                <a:off x="6500813" y="2779713"/>
                <a:ext cx="206375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6" name="Gerade Verbindung 72" descr=" 700"/>
              <p:cNvCxnSpPr>
                <a:cxnSpLocks noChangeShapeType="1"/>
                <a:endCxn id="62" idx="2"/>
              </p:cNvCxnSpPr>
              <p:nvPr/>
            </p:nvCxnSpPr>
            <p:spPr bwMode="auto">
              <a:xfrm flipV="1">
                <a:off x="6473825" y="2706688"/>
                <a:ext cx="17463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7" name="Gerade Verbindung 72" descr=" 700"/>
              <p:cNvCxnSpPr>
                <a:cxnSpLocks noChangeShapeType="1"/>
                <a:stCxn id="62" idx="6"/>
              </p:cNvCxnSpPr>
              <p:nvPr/>
            </p:nvCxnSpPr>
            <p:spPr bwMode="auto">
              <a:xfrm>
                <a:off x="6923088" y="2706688"/>
                <a:ext cx="23812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68" name="Rechteck 3"/>
              <p:cNvSpPr>
                <a:spLocks noChangeArrowheads="1"/>
              </p:cNvSpPr>
              <p:nvPr/>
            </p:nvSpPr>
            <p:spPr bwMode="auto">
              <a:xfrm>
                <a:off x="7235825" y="2636838"/>
                <a:ext cx="144463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sp>
            <p:nvSpPr>
              <p:cNvPr id="69" name="Oval 68"/>
              <p:cNvSpPr/>
              <p:nvPr/>
            </p:nvSpPr>
            <p:spPr bwMode="auto">
              <a:xfrm>
                <a:off x="2011363" y="2635250"/>
                <a:ext cx="431800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Decl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70" name="Diagonal liegende Ecken des Rechtecks schneiden 743"/>
              <p:cNvSpPr/>
              <p:nvPr/>
            </p:nvSpPr>
            <p:spPr bwMode="auto">
              <a:xfrm>
                <a:off x="2381250" y="3067050"/>
                <a:ext cx="144463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cxnSp>
            <p:nvCxnSpPr>
              <p:cNvPr id="71" name="Gerade Verbindung 72" descr=" 700"/>
              <p:cNvCxnSpPr>
                <a:cxnSpLocks noChangeShapeType="1"/>
                <a:stCxn id="70" idx="3"/>
                <a:endCxn id="69" idx="4"/>
              </p:cNvCxnSpPr>
              <p:nvPr/>
            </p:nvCxnSpPr>
            <p:spPr bwMode="auto">
              <a:xfrm flipH="1" flipV="1">
                <a:off x="2227263" y="2779713"/>
                <a:ext cx="225425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2" name="Gerade Verbindung 72" descr=" 700"/>
              <p:cNvCxnSpPr>
                <a:cxnSpLocks noChangeShapeType="1"/>
                <a:stCxn id="69" idx="4"/>
              </p:cNvCxnSpPr>
              <p:nvPr/>
            </p:nvCxnSpPr>
            <p:spPr bwMode="auto">
              <a:xfrm flipH="1">
                <a:off x="2020888" y="2779713"/>
                <a:ext cx="206375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3" name="Gerade Verbindung 72" descr=" 700"/>
              <p:cNvCxnSpPr>
                <a:cxnSpLocks noChangeShapeType="1"/>
                <a:endCxn id="69" idx="2"/>
              </p:cNvCxnSpPr>
              <p:nvPr/>
            </p:nvCxnSpPr>
            <p:spPr bwMode="auto">
              <a:xfrm flipV="1">
                <a:off x="1992313" y="2706688"/>
                <a:ext cx="19050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4" name="Gerade Verbindung 72" descr=" 700"/>
              <p:cNvCxnSpPr>
                <a:cxnSpLocks noChangeShapeType="1"/>
                <a:stCxn id="69" idx="6"/>
              </p:cNvCxnSpPr>
              <p:nvPr/>
            </p:nvCxnSpPr>
            <p:spPr bwMode="auto">
              <a:xfrm>
                <a:off x="2443163" y="2706688"/>
                <a:ext cx="22225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75" name="Rechteck 3"/>
              <p:cNvSpPr>
                <a:spLocks noChangeArrowheads="1"/>
              </p:cNvSpPr>
              <p:nvPr/>
            </p:nvSpPr>
            <p:spPr bwMode="auto">
              <a:xfrm>
                <a:off x="2905125" y="2636838"/>
                <a:ext cx="144463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cxnSp>
            <p:nvCxnSpPr>
              <p:cNvPr id="76" name="Gerade Verbindung 72" descr=" 700"/>
              <p:cNvCxnSpPr>
                <a:cxnSpLocks noChangeShapeType="1"/>
                <a:endCxn id="28" idx="2"/>
              </p:cNvCxnSpPr>
              <p:nvPr/>
            </p:nvCxnSpPr>
            <p:spPr bwMode="auto">
              <a:xfrm flipV="1">
                <a:off x="3789363" y="2706688"/>
                <a:ext cx="22225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7" name="Gerade Verbindung 72" descr=" 700"/>
              <p:cNvCxnSpPr>
                <a:cxnSpLocks noChangeShapeType="1"/>
                <a:stCxn id="28" idx="6"/>
              </p:cNvCxnSpPr>
              <p:nvPr/>
            </p:nvCxnSpPr>
            <p:spPr bwMode="auto">
              <a:xfrm>
                <a:off x="4314825" y="2706688"/>
                <a:ext cx="23813" cy="1587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8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1804988" y="2490788"/>
                <a:ext cx="46037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9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1844675" y="2493963"/>
                <a:ext cx="1108075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0" name="Gerade Verbindung 72" descr=" 700"/>
              <p:cNvCxnSpPr>
                <a:cxnSpLocks noChangeShapeType="1"/>
                <a:stCxn id="75" idx="0"/>
              </p:cNvCxnSpPr>
              <p:nvPr/>
            </p:nvCxnSpPr>
            <p:spPr bwMode="auto">
              <a:xfrm flipH="1" flipV="1">
                <a:off x="2951163" y="2493963"/>
                <a:ext cx="26987" cy="1428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1" name="Gerade Verbindung 72" descr=" 700"/>
              <p:cNvCxnSpPr>
                <a:cxnSpLocks noChangeShapeType="1"/>
                <a:endCxn id="97" idx="0"/>
              </p:cNvCxnSpPr>
              <p:nvPr/>
            </p:nvCxnSpPr>
            <p:spPr bwMode="auto">
              <a:xfrm flipH="1">
                <a:off x="6257925" y="2490788"/>
                <a:ext cx="41275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2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6299200" y="2490788"/>
                <a:ext cx="936625" cy="158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3" name="Gerade Verbindung 72" descr=" 700"/>
              <p:cNvCxnSpPr>
                <a:cxnSpLocks noChangeShapeType="1"/>
                <a:stCxn id="68" idx="0"/>
              </p:cNvCxnSpPr>
              <p:nvPr/>
            </p:nvCxnSpPr>
            <p:spPr bwMode="auto">
              <a:xfrm flipH="1" flipV="1">
                <a:off x="7237413" y="2490788"/>
                <a:ext cx="71437" cy="1460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84" name="Rechteck 3"/>
              <p:cNvSpPr>
                <a:spLocks noChangeArrowheads="1"/>
              </p:cNvSpPr>
              <p:nvPr/>
            </p:nvSpPr>
            <p:spPr bwMode="auto">
              <a:xfrm>
                <a:off x="3497263" y="2706688"/>
                <a:ext cx="144462" cy="73025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rgbClr val="008000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85" name="Rechteck 3"/>
              <p:cNvSpPr>
                <a:spLocks noChangeArrowheads="1"/>
              </p:cNvSpPr>
              <p:nvPr/>
            </p:nvSpPr>
            <p:spPr bwMode="auto">
              <a:xfrm>
                <a:off x="3497263" y="2635250"/>
                <a:ext cx="144462" cy="7143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86" name="Rechteck 3"/>
              <p:cNvSpPr>
                <a:spLocks noChangeArrowheads="1"/>
              </p:cNvSpPr>
              <p:nvPr/>
            </p:nvSpPr>
            <p:spPr bwMode="auto">
              <a:xfrm>
                <a:off x="3641725" y="2636838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87" name="Rechteck 3"/>
              <p:cNvSpPr>
                <a:spLocks noChangeArrowheads="1"/>
              </p:cNvSpPr>
              <p:nvPr/>
            </p:nvSpPr>
            <p:spPr bwMode="auto">
              <a:xfrm>
                <a:off x="3497263" y="2635250"/>
                <a:ext cx="287337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88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5429250" y="1914525"/>
                <a:ext cx="222250" cy="16510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9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259138" y="1914525"/>
                <a:ext cx="2170112" cy="317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90" name="Rechteck 3"/>
              <p:cNvSpPr>
                <a:spLocks noChangeArrowheads="1"/>
              </p:cNvSpPr>
              <p:nvPr/>
            </p:nvSpPr>
            <p:spPr bwMode="auto">
              <a:xfrm>
                <a:off x="2473325" y="2706688"/>
                <a:ext cx="144463" cy="73025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rgbClr val="008000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91" name="Rechteck 3"/>
              <p:cNvSpPr>
                <a:spLocks noChangeArrowheads="1"/>
              </p:cNvSpPr>
              <p:nvPr/>
            </p:nvSpPr>
            <p:spPr bwMode="auto">
              <a:xfrm>
                <a:off x="2473325" y="2635250"/>
                <a:ext cx="144463" cy="7143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92" name="Rechteck 3"/>
              <p:cNvSpPr>
                <a:spLocks noChangeArrowheads="1"/>
              </p:cNvSpPr>
              <p:nvPr/>
            </p:nvSpPr>
            <p:spPr bwMode="auto">
              <a:xfrm>
                <a:off x="2617788" y="2636838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93" name="Rechteck 3"/>
              <p:cNvSpPr>
                <a:spLocks noChangeArrowheads="1"/>
              </p:cNvSpPr>
              <p:nvPr/>
            </p:nvSpPr>
            <p:spPr bwMode="auto">
              <a:xfrm>
                <a:off x="2473325" y="2635250"/>
                <a:ext cx="287338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94" name="Rechteck 3"/>
              <p:cNvSpPr>
                <a:spLocks noChangeArrowheads="1"/>
              </p:cNvSpPr>
              <p:nvPr/>
            </p:nvSpPr>
            <p:spPr bwMode="auto">
              <a:xfrm>
                <a:off x="4859338" y="2635250"/>
                <a:ext cx="144462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95" name="Rechteck 3"/>
              <p:cNvSpPr>
                <a:spLocks noChangeArrowheads="1"/>
              </p:cNvSpPr>
              <p:nvPr/>
            </p:nvSpPr>
            <p:spPr bwMode="auto">
              <a:xfrm>
                <a:off x="5003800" y="2636838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96" name="Rechteck 3"/>
              <p:cNvSpPr>
                <a:spLocks noChangeArrowheads="1"/>
              </p:cNvSpPr>
              <p:nvPr/>
            </p:nvSpPr>
            <p:spPr bwMode="auto">
              <a:xfrm>
                <a:off x="4859338" y="2635250"/>
                <a:ext cx="287337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97" name="Rechteck 3"/>
              <p:cNvSpPr>
                <a:spLocks noChangeArrowheads="1"/>
              </p:cNvSpPr>
              <p:nvPr/>
            </p:nvSpPr>
            <p:spPr bwMode="auto">
              <a:xfrm>
                <a:off x="6184900" y="2635250"/>
                <a:ext cx="144463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98" name="Rechteck 3"/>
              <p:cNvSpPr>
                <a:spLocks noChangeArrowheads="1"/>
              </p:cNvSpPr>
              <p:nvPr/>
            </p:nvSpPr>
            <p:spPr bwMode="auto">
              <a:xfrm>
                <a:off x="6329363" y="2636838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99" name="Rechteck 3"/>
              <p:cNvSpPr>
                <a:spLocks noChangeArrowheads="1"/>
              </p:cNvSpPr>
              <p:nvPr/>
            </p:nvSpPr>
            <p:spPr bwMode="auto">
              <a:xfrm>
                <a:off x="6184900" y="2635250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00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4935538" y="2490788"/>
                <a:ext cx="39687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1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4970463" y="2492375"/>
                <a:ext cx="763587" cy="15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2" name="Gerade Verbindung 72" descr=" 700"/>
              <p:cNvCxnSpPr>
                <a:cxnSpLocks noChangeShapeType="1"/>
                <a:endCxn id="60" idx="0"/>
              </p:cNvCxnSpPr>
              <p:nvPr/>
            </p:nvCxnSpPr>
            <p:spPr bwMode="auto">
              <a:xfrm>
                <a:off x="5737225" y="2490788"/>
                <a:ext cx="31750" cy="1460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3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544763" y="2779713"/>
                <a:ext cx="34925" cy="1428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04" name="Rechteck 3"/>
              <p:cNvSpPr>
                <a:spLocks noChangeArrowheads="1"/>
              </p:cNvSpPr>
              <p:nvPr/>
            </p:nvSpPr>
            <p:spPr bwMode="auto">
              <a:xfrm>
                <a:off x="1700213" y="2635250"/>
                <a:ext cx="144462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05" name="Rechteck 3"/>
              <p:cNvSpPr>
                <a:spLocks noChangeArrowheads="1"/>
              </p:cNvSpPr>
              <p:nvPr/>
            </p:nvSpPr>
            <p:spPr bwMode="auto">
              <a:xfrm>
                <a:off x="1844675" y="2636838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106" name="Rechteck 3"/>
              <p:cNvSpPr>
                <a:spLocks noChangeArrowheads="1"/>
              </p:cNvSpPr>
              <p:nvPr/>
            </p:nvSpPr>
            <p:spPr bwMode="auto">
              <a:xfrm>
                <a:off x="1700213" y="2635250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07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4899025" y="2346325"/>
                <a:ext cx="1257300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8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6156325" y="2347913"/>
                <a:ext cx="69850" cy="2873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09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1733550" y="2347913"/>
                <a:ext cx="92075" cy="2857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10" name="Rechteck 3"/>
              <p:cNvSpPr>
                <a:spLocks noChangeArrowheads="1"/>
              </p:cNvSpPr>
              <p:nvPr/>
            </p:nvSpPr>
            <p:spPr bwMode="auto">
              <a:xfrm>
                <a:off x="6238875" y="4003675"/>
                <a:ext cx="144463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11" name="Rechteck 3"/>
              <p:cNvSpPr>
                <a:spLocks noChangeArrowheads="1"/>
              </p:cNvSpPr>
              <p:nvPr/>
            </p:nvSpPr>
            <p:spPr bwMode="auto">
              <a:xfrm>
                <a:off x="6383338" y="4005263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112" name="Rechteck 3"/>
              <p:cNvSpPr>
                <a:spLocks noChangeArrowheads="1"/>
              </p:cNvSpPr>
              <p:nvPr/>
            </p:nvSpPr>
            <p:spPr bwMode="auto">
              <a:xfrm>
                <a:off x="6238875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 b="1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13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346825" y="3859213"/>
                <a:ext cx="39688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4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383338" y="3856038"/>
                <a:ext cx="739960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5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7123298" y="3859213"/>
                <a:ext cx="31750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16" name="Rechteck 3"/>
              <p:cNvSpPr>
                <a:spLocks noChangeArrowheads="1"/>
              </p:cNvSpPr>
              <p:nvPr/>
            </p:nvSpPr>
            <p:spPr bwMode="auto">
              <a:xfrm>
                <a:off x="5503863" y="4003675"/>
                <a:ext cx="144462" cy="146050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17" name="Rechteck 3"/>
              <p:cNvSpPr>
                <a:spLocks noChangeArrowheads="1"/>
              </p:cNvSpPr>
              <p:nvPr/>
            </p:nvSpPr>
            <p:spPr bwMode="auto">
              <a:xfrm>
                <a:off x="5648325" y="4005263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118" name="Rechteck 3"/>
              <p:cNvSpPr>
                <a:spLocks noChangeArrowheads="1"/>
              </p:cNvSpPr>
              <p:nvPr/>
            </p:nvSpPr>
            <p:spPr bwMode="auto">
              <a:xfrm>
                <a:off x="5503863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119" name="Rechteck 3"/>
              <p:cNvSpPr>
                <a:spLocks noChangeArrowheads="1"/>
              </p:cNvSpPr>
              <p:nvPr/>
            </p:nvSpPr>
            <p:spPr bwMode="auto">
              <a:xfrm>
                <a:off x="4741863" y="4003675"/>
                <a:ext cx="144462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20" name="Rechteck 3"/>
              <p:cNvSpPr>
                <a:spLocks noChangeArrowheads="1"/>
              </p:cNvSpPr>
              <p:nvPr/>
            </p:nvSpPr>
            <p:spPr bwMode="auto">
              <a:xfrm>
                <a:off x="4886325" y="4005263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121" name="Rechteck 3"/>
              <p:cNvSpPr>
                <a:spLocks noChangeArrowheads="1"/>
              </p:cNvSpPr>
              <p:nvPr/>
            </p:nvSpPr>
            <p:spPr bwMode="auto">
              <a:xfrm>
                <a:off x="4741863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22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4835525" y="3857625"/>
                <a:ext cx="41275" cy="14446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23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4876800" y="3856038"/>
                <a:ext cx="1060450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2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935663" y="3857625"/>
                <a:ext cx="73025" cy="1460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25" name="Rechteck 3"/>
              <p:cNvSpPr>
                <a:spLocks noChangeArrowheads="1"/>
              </p:cNvSpPr>
              <p:nvPr/>
            </p:nvSpPr>
            <p:spPr bwMode="auto">
              <a:xfrm>
                <a:off x="4311650" y="4003675"/>
                <a:ext cx="144463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126" name="Rechteck 3"/>
              <p:cNvSpPr>
                <a:spLocks noChangeArrowheads="1"/>
              </p:cNvSpPr>
              <p:nvPr/>
            </p:nvSpPr>
            <p:spPr bwMode="auto">
              <a:xfrm>
                <a:off x="4454525" y="4003675"/>
                <a:ext cx="144463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</a:p>
            </p:txBody>
          </p:sp>
          <p:sp>
            <p:nvSpPr>
              <p:cNvPr id="127" name="Rechteck 3"/>
              <p:cNvSpPr>
                <a:spLocks noChangeArrowheads="1"/>
              </p:cNvSpPr>
              <p:nvPr/>
            </p:nvSpPr>
            <p:spPr bwMode="auto">
              <a:xfrm>
                <a:off x="4022725" y="4003675"/>
                <a:ext cx="144463" cy="146050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28" name="Rechteck 3"/>
              <p:cNvSpPr>
                <a:spLocks noChangeArrowheads="1"/>
              </p:cNvSpPr>
              <p:nvPr/>
            </p:nvSpPr>
            <p:spPr bwMode="auto">
              <a:xfrm>
                <a:off x="4167188" y="4005263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129" name="Rechteck 3"/>
              <p:cNvSpPr>
                <a:spLocks noChangeArrowheads="1"/>
              </p:cNvSpPr>
              <p:nvPr/>
            </p:nvSpPr>
            <p:spPr bwMode="auto">
              <a:xfrm>
                <a:off x="4022725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130" name="Rechteck 3"/>
              <p:cNvSpPr>
                <a:spLocks noChangeArrowheads="1"/>
              </p:cNvSpPr>
              <p:nvPr/>
            </p:nvSpPr>
            <p:spPr bwMode="auto">
              <a:xfrm>
                <a:off x="3330575" y="4003675"/>
                <a:ext cx="144463" cy="144463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31" name="Rechteck 3"/>
              <p:cNvSpPr>
                <a:spLocks noChangeArrowheads="1"/>
              </p:cNvSpPr>
              <p:nvPr/>
            </p:nvSpPr>
            <p:spPr bwMode="auto">
              <a:xfrm>
                <a:off x="3475038" y="4005263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 err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  <a:endParaRPr lang="de-DE" sz="500" b="1" dirty="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132" name="Rechteck 3"/>
              <p:cNvSpPr>
                <a:spLocks noChangeArrowheads="1"/>
              </p:cNvSpPr>
              <p:nvPr/>
            </p:nvSpPr>
            <p:spPr bwMode="auto">
              <a:xfrm>
                <a:off x="3330575" y="4003675"/>
                <a:ext cx="287338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 dirty="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33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3429000" y="3859213"/>
                <a:ext cx="39688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3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463925" y="3859213"/>
                <a:ext cx="884238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35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348163" y="3859213"/>
                <a:ext cx="31750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36" name="Gerade Verbindung 72" descr=" 700"/>
              <p:cNvCxnSpPr>
                <a:cxnSpLocks noChangeShapeType="1"/>
                <a:stCxn id="138" idx="4"/>
                <a:endCxn id="137" idx="3"/>
              </p:cNvCxnSpPr>
              <p:nvPr/>
            </p:nvCxnSpPr>
            <p:spPr bwMode="auto">
              <a:xfrm flipH="1">
                <a:off x="2405063" y="4146550"/>
                <a:ext cx="1587" cy="28892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37" name="Diagonal liegende Ecken des Rechtecks schneiden 452"/>
              <p:cNvSpPr/>
              <p:nvPr/>
            </p:nvSpPr>
            <p:spPr bwMode="auto">
              <a:xfrm>
                <a:off x="2333625" y="4435475"/>
                <a:ext cx="144463" cy="144463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138" name="Oval 137"/>
              <p:cNvSpPr/>
              <p:nvPr/>
            </p:nvSpPr>
            <p:spPr bwMode="auto">
              <a:xfrm>
                <a:off x="2227263" y="4003675"/>
                <a:ext cx="360362" cy="142875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Use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39" name="Gerade Verbindung 72" descr=" 700"/>
              <p:cNvCxnSpPr>
                <a:cxnSpLocks noChangeShapeType="1"/>
                <a:stCxn id="138" idx="6"/>
              </p:cNvCxnSpPr>
              <p:nvPr/>
            </p:nvCxnSpPr>
            <p:spPr bwMode="auto">
              <a:xfrm>
                <a:off x="2587625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40" name="Gerade Verbindung 72" descr=" 700"/>
              <p:cNvCxnSpPr>
                <a:cxnSpLocks noChangeShapeType="1"/>
                <a:endCxn id="138" idx="2"/>
              </p:cNvCxnSpPr>
              <p:nvPr/>
            </p:nvCxnSpPr>
            <p:spPr bwMode="auto">
              <a:xfrm>
                <a:off x="2208213" y="4075113"/>
                <a:ext cx="19050" cy="0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41" name="Rechteck 3"/>
              <p:cNvSpPr>
                <a:spLocks noChangeArrowheads="1"/>
              </p:cNvSpPr>
              <p:nvPr/>
            </p:nvSpPr>
            <p:spPr bwMode="auto">
              <a:xfrm>
                <a:off x="2900363" y="4003675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142" name="Rechteck 3"/>
              <p:cNvSpPr>
                <a:spLocks noChangeArrowheads="1"/>
              </p:cNvSpPr>
              <p:nvPr/>
            </p:nvSpPr>
            <p:spPr bwMode="auto">
              <a:xfrm>
                <a:off x="3043238" y="4003675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 err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w</a:t>
                </a:r>
                <a:endParaRPr lang="de-DE" sz="500" b="1" dirty="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143" name="Rechteck 3"/>
              <p:cNvSpPr>
                <a:spLocks noChangeArrowheads="1"/>
              </p:cNvSpPr>
              <p:nvPr/>
            </p:nvSpPr>
            <p:spPr bwMode="auto">
              <a:xfrm>
                <a:off x="2611438" y="4075113"/>
                <a:ext cx="144462" cy="73025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rgbClr val="008000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144" name="Rechteck 3"/>
              <p:cNvSpPr>
                <a:spLocks noChangeArrowheads="1"/>
              </p:cNvSpPr>
              <p:nvPr/>
            </p:nvSpPr>
            <p:spPr bwMode="auto">
              <a:xfrm>
                <a:off x="2611438" y="4003675"/>
                <a:ext cx="144462" cy="7143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a</a:t>
                </a:r>
              </a:p>
            </p:txBody>
          </p:sp>
          <p:sp>
            <p:nvSpPr>
              <p:cNvPr id="145" name="Rechteck 3"/>
              <p:cNvSpPr>
                <a:spLocks noChangeArrowheads="1"/>
              </p:cNvSpPr>
              <p:nvPr/>
            </p:nvSpPr>
            <p:spPr bwMode="auto">
              <a:xfrm>
                <a:off x="2755900" y="4005263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146" name="Rechteck 3"/>
              <p:cNvSpPr>
                <a:spLocks noChangeArrowheads="1"/>
              </p:cNvSpPr>
              <p:nvPr/>
            </p:nvSpPr>
            <p:spPr bwMode="auto">
              <a:xfrm>
                <a:off x="2611438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 dirty="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sp>
            <p:nvSpPr>
              <p:cNvPr id="147" name="Rechteck 3"/>
              <p:cNvSpPr>
                <a:spLocks noChangeArrowheads="1"/>
              </p:cNvSpPr>
              <p:nvPr/>
            </p:nvSpPr>
            <p:spPr bwMode="auto">
              <a:xfrm>
                <a:off x="1919288" y="4003675"/>
                <a:ext cx="144462" cy="144463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rgbClr val="008000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148" name="Rechteck 3"/>
              <p:cNvSpPr>
                <a:spLocks noChangeArrowheads="1"/>
              </p:cNvSpPr>
              <p:nvPr/>
            </p:nvSpPr>
            <p:spPr bwMode="auto">
              <a:xfrm>
                <a:off x="2063750" y="4005263"/>
                <a:ext cx="144463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g</a:t>
                </a:r>
              </a:p>
            </p:txBody>
          </p:sp>
          <p:sp>
            <p:nvSpPr>
              <p:cNvPr id="149" name="Rechteck 3"/>
              <p:cNvSpPr>
                <a:spLocks noChangeArrowheads="1"/>
              </p:cNvSpPr>
              <p:nvPr/>
            </p:nvSpPr>
            <p:spPr bwMode="auto">
              <a:xfrm>
                <a:off x="1919288" y="4003675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 b="1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50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2039938" y="3859213"/>
                <a:ext cx="39687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1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2079625" y="3859213"/>
                <a:ext cx="857250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2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936875" y="3859213"/>
                <a:ext cx="31750" cy="14446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684463" y="4148138"/>
                <a:ext cx="0" cy="1428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000250" y="4148138"/>
                <a:ext cx="34925" cy="1428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5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727325" y="3716338"/>
                <a:ext cx="2852738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56" name="Group 643"/>
              <p:cNvGrpSpPr>
                <a:grpSpLocks/>
              </p:cNvGrpSpPr>
              <p:nvPr/>
            </p:nvGrpSpPr>
            <p:grpSpPr bwMode="auto">
              <a:xfrm rot="-5400000">
                <a:off x="4026694" y="3669507"/>
                <a:ext cx="136525" cy="300037"/>
                <a:chOff x="1454150" y="989112"/>
                <a:chExt cx="136525" cy="144016"/>
              </a:xfrm>
            </p:grpSpPr>
            <p:sp>
              <p:nvSpPr>
                <p:cNvPr id="317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18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19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grpSp>
            <p:nvGrpSpPr>
              <p:cNvPr id="157" name="Group 643"/>
              <p:cNvGrpSpPr>
                <a:grpSpLocks/>
              </p:cNvGrpSpPr>
              <p:nvPr/>
            </p:nvGrpSpPr>
            <p:grpSpPr bwMode="auto">
              <a:xfrm rot="-5400000">
                <a:off x="5511006" y="3745707"/>
                <a:ext cx="136525" cy="144462"/>
                <a:chOff x="1454150" y="989112"/>
                <a:chExt cx="136525" cy="144016"/>
              </a:xfrm>
            </p:grpSpPr>
            <p:sp>
              <p:nvSpPr>
                <p:cNvPr id="314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15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16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58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6218238" y="3714750"/>
                <a:ext cx="69850" cy="28892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5578475" y="3714750"/>
                <a:ext cx="0" cy="28892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0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787900" y="3714750"/>
                <a:ext cx="0" cy="2889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61" name="Group 643"/>
              <p:cNvGrpSpPr>
                <a:grpSpLocks/>
              </p:cNvGrpSpPr>
              <p:nvPr/>
            </p:nvGrpSpPr>
            <p:grpSpPr bwMode="auto">
              <a:xfrm rot="-5400000">
                <a:off x="3983831" y="3606007"/>
                <a:ext cx="136525" cy="144462"/>
                <a:chOff x="1454150" y="989112"/>
                <a:chExt cx="136525" cy="144016"/>
              </a:xfrm>
            </p:grpSpPr>
            <p:sp>
              <p:nvSpPr>
                <p:cNvPr id="311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12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13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62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051300" y="3571875"/>
                <a:ext cx="3175" cy="43180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3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132263" y="3714750"/>
                <a:ext cx="0" cy="2889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651125" y="3570288"/>
                <a:ext cx="1400175" cy="158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65" name="Group 643"/>
              <p:cNvGrpSpPr>
                <a:grpSpLocks/>
              </p:cNvGrpSpPr>
              <p:nvPr/>
            </p:nvGrpSpPr>
            <p:grpSpPr bwMode="auto">
              <a:xfrm rot="-5400000">
                <a:off x="3309144" y="3602831"/>
                <a:ext cx="136525" cy="144463"/>
                <a:chOff x="1454150" y="989112"/>
                <a:chExt cx="136525" cy="144016"/>
              </a:xfrm>
            </p:grpSpPr>
            <p:sp>
              <p:nvSpPr>
                <p:cNvPr id="308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09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10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66" name="Gerade Verbindung 72" descr=" 700"/>
              <p:cNvCxnSpPr>
                <a:cxnSpLocks noChangeShapeType="1"/>
                <a:endCxn id="85" idx="1"/>
              </p:cNvCxnSpPr>
              <p:nvPr/>
            </p:nvCxnSpPr>
            <p:spPr bwMode="auto">
              <a:xfrm flipV="1">
                <a:off x="3378200" y="2671763"/>
                <a:ext cx="119063" cy="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7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3378200" y="2671763"/>
                <a:ext cx="3175" cy="1331912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68" name="Group 643"/>
              <p:cNvGrpSpPr>
                <a:grpSpLocks/>
              </p:cNvGrpSpPr>
              <p:nvPr/>
            </p:nvGrpSpPr>
            <p:grpSpPr bwMode="auto">
              <a:xfrm rot="-5400000">
                <a:off x="2478881" y="2382045"/>
                <a:ext cx="136525" cy="144462"/>
                <a:chOff x="1454150" y="989112"/>
                <a:chExt cx="136525" cy="144016"/>
              </a:xfrm>
            </p:grpSpPr>
            <p:sp>
              <p:nvSpPr>
                <p:cNvPr id="305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06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07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6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544763" y="2347913"/>
                <a:ext cx="0" cy="287337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0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897438" y="2347913"/>
                <a:ext cx="0" cy="287337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1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3571875" y="2347913"/>
                <a:ext cx="0" cy="287337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2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902325" y="4724400"/>
                <a:ext cx="1250950" cy="31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7156450" y="4151313"/>
                <a:ext cx="0" cy="576262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7180263" y="4149725"/>
                <a:ext cx="34925" cy="7143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5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7300913" y="4149725"/>
                <a:ext cx="0" cy="7143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6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7213600" y="4219575"/>
                <a:ext cx="87313" cy="15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7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1743075" y="3425825"/>
                <a:ext cx="3175" cy="1296988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8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1746250" y="4722813"/>
                <a:ext cx="2641600" cy="1587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9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4411663" y="4148138"/>
                <a:ext cx="34925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0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4532313" y="4148138"/>
                <a:ext cx="0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1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4445000" y="4217988"/>
                <a:ext cx="87313" cy="158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2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001963" y="4148138"/>
                <a:ext cx="34925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3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122613" y="4148138"/>
                <a:ext cx="1587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035300" y="4217988"/>
                <a:ext cx="88900" cy="158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5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1603375" y="4867275"/>
                <a:ext cx="1368425" cy="0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6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1603375" y="1771650"/>
                <a:ext cx="0" cy="309562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7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1603375" y="1771650"/>
                <a:ext cx="4108450" cy="0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8" name="Gerade Verbindung 72" descr=" 700"/>
              <p:cNvCxnSpPr>
                <a:cxnSpLocks noChangeShapeType="1"/>
                <a:endCxn id="194" idx="0"/>
              </p:cNvCxnSpPr>
              <p:nvPr/>
            </p:nvCxnSpPr>
            <p:spPr bwMode="auto">
              <a:xfrm>
                <a:off x="5705475" y="1771650"/>
                <a:ext cx="385763" cy="287338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89" name="Group 636"/>
              <p:cNvGrpSpPr>
                <a:grpSpLocks/>
              </p:cNvGrpSpPr>
              <p:nvPr/>
            </p:nvGrpSpPr>
            <p:grpSpPr bwMode="auto">
              <a:xfrm rot="-5400000">
                <a:off x="2899569" y="4612481"/>
                <a:ext cx="136525" cy="144463"/>
                <a:chOff x="1454150" y="989112"/>
                <a:chExt cx="136525" cy="144016"/>
              </a:xfrm>
            </p:grpSpPr>
            <p:sp>
              <p:nvSpPr>
                <p:cNvPr id="302" name="Rectangle 637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03" name="Curved Connector 639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3366FF"/>
                  </a:solidFill>
                  <a:prstDash val="sys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04" name="Curved Connector 640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3366FF"/>
                  </a:solidFill>
                  <a:prstDash val="sys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sp>
            <p:nvSpPr>
              <p:cNvPr id="190" name="Rechteck 3"/>
              <p:cNvSpPr>
                <a:spLocks noChangeArrowheads="1"/>
              </p:cNvSpPr>
              <p:nvPr/>
            </p:nvSpPr>
            <p:spPr bwMode="auto">
              <a:xfrm>
                <a:off x="2760663" y="2636838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191" name="Rechteck 3"/>
              <p:cNvSpPr>
                <a:spLocks noChangeArrowheads="1"/>
              </p:cNvSpPr>
              <p:nvPr/>
            </p:nvSpPr>
            <p:spPr bwMode="auto">
              <a:xfrm>
                <a:off x="5791200" y="4003675"/>
                <a:ext cx="144463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sp>
            <p:nvSpPr>
              <p:cNvPr id="192" name="Rechteck 3"/>
              <p:cNvSpPr>
                <a:spLocks noChangeArrowheads="1"/>
              </p:cNvSpPr>
              <p:nvPr/>
            </p:nvSpPr>
            <p:spPr bwMode="auto">
              <a:xfrm>
                <a:off x="7091363" y="2636838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cxnSp>
            <p:nvCxnSpPr>
              <p:cNvPr id="19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992813" y="2130425"/>
                <a:ext cx="25400" cy="1588"/>
              </a:xfrm>
              <a:prstGeom prst="line">
                <a:avLst/>
              </a:prstGeom>
              <a:noFill/>
              <a:ln w="8890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94" name="Rechteck 3"/>
              <p:cNvSpPr>
                <a:spLocks noChangeArrowheads="1"/>
              </p:cNvSpPr>
              <p:nvPr/>
            </p:nvSpPr>
            <p:spPr bwMode="auto">
              <a:xfrm>
                <a:off x="6018213" y="2058988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t</a:t>
                </a:r>
              </a:p>
            </p:txBody>
          </p:sp>
          <p:grpSp>
            <p:nvGrpSpPr>
              <p:cNvPr id="195" name="Group 643"/>
              <p:cNvGrpSpPr>
                <a:grpSpLocks/>
              </p:cNvGrpSpPr>
              <p:nvPr/>
            </p:nvGrpSpPr>
            <p:grpSpPr bwMode="auto">
              <a:xfrm rot="10800000">
                <a:off x="3271838" y="2698750"/>
                <a:ext cx="136525" cy="855663"/>
                <a:chOff x="1454150" y="989112"/>
                <a:chExt cx="136525" cy="144016"/>
              </a:xfrm>
            </p:grpSpPr>
            <p:sp>
              <p:nvSpPr>
                <p:cNvPr id="299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300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01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96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3519488" y="2781300"/>
                <a:ext cx="0" cy="360363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97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2079625" y="3143250"/>
                <a:ext cx="1441450" cy="41275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98" name="Group 643"/>
              <p:cNvGrpSpPr>
                <a:grpSpLocks/>
              </p:cNvGrpSpPr>
              <p:nvPr/>
            </p:nvGrpSpPr>
            <p:grpSpPr bwMode="auto">
              <a:xfrm rot="-6469307">
                <a:off x="2561431" y="2753520"/>
                <a:ext cx="136525" cy="1255712"/>
                <a:chOff x="1454150" y="989112"/>
                <a:chExt cx="136525" cy="144016"/>
              </a:xfrm>
            </p:grpSpPr>
            <p:sp>
              <p:nvSpPr>
                <p:cNvPr id="296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97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8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199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1746250" y="3425825"/>
                <a:ext cx="4025900" cy="31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00" name="Group 643"/>
              <p:cNvGrpSpPr>
                <a:grpSpLocks/>
              </p:cNvGrpSpPr>
              <p:nvPr/>
            </p:nvGrpSpPr>
            <p:grpSpPr bwMode="auto">
              <a:xfrm rot="10800000">
                <a:off x="3413125" y="2851150"/>
                <a:ext cx="136525" cy="144463"/>
                <a:chOff x="1454150" y="989112"/>
                <a:chExt cx="136525" cy="144016"/>
              </a:xfrm>
            </p:grpSpPr>
            <p:sp>
              <p:nvSpPr>
                <p:cNvPr id="293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94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5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01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3568700" y="2927350"/>
                <a:ext cx="787400" cy="63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02" name="Group 643"/>
              <p:cNvGrpSpPr>
                <a:grpSpLocks/>
              </p:cNvGrpSpPr>
              <p:nvPr/>
            </p:nvGrpSpPr>
            <p:grpSpPr bwMode="auto">
              <a:xfrm rot="-5400000">
                <a:off x="2622550" y="3671888"/>
                <a:ext cx="136525" cy="298450"/>
                <a:chOff x="1454150" y="989112"/>
                <a:chExt cx="136525" cy="144016"/>
              </a:xfrm>
            </p:grpSpPr>
            <p:sp>
              <p:nvSpPr>
                <p:cNvPr id="290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91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2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03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651125" y="3571875"/>
                <a:ext cx="0" cy="43180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4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730500" y="3714750"/>
                <a:ext cx="0" cy="2889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5" name="Gerade Verbindung 72" descr=" 700"/>
              <p:cNvCxnSpPr>
                <a:cxnSpLocks noChangeShapeType="1"/>
                <a:stCxn id="40" idx="4"/>
                <a:endCxn id="138" idx="0"/>
              </p:cNvCxnSpPr>
              <p:nvPr/>
            </p:nvCxnSpPr>
            <p:spPr bwMode="auto">
              <a:xfrm flipH="1">
                <a:off x="2406650" y="3213100"/>
                <a:ext cx="1660525" cy="790575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6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794375" y="2781300"/>
                <a:ext cx="34925" cy="7143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7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915025" y="2781300"/>
                <a:ext cx="1588" cy="7143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8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827713" y="2851150"/>
                <a:ext cx="88900" cy="15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09" name="Diagonal liegende Ecken des Rechtecks schneiden 743"/>
              <p:cNvSpPr/>
              <p:nvPr/>
            </p:nvSpPr>
            <p:spPr bwMode="auto">
              <a:xfrm>
                <a:off x="1812925" y="3068638"/>
                <a:ext cx="455613" cy="144462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Integer</a:t>
                </a:r>
              </a:p>
            </p:txBody>
          </p:sp>
          <p:sp>
            <p:nvSpPr>
              <p:cNvPr id="210" name="Diagonal liegende Ecken des Rechtecks schneiden 452"/>
              <p:cNvSpPr/>
              <p:nvPr/>
            </p:nvSpPr>
            <p:spPr bwMode="auto">
              <a:xfrm>
                <a:off x="6326188" y="3068638"/>
                <a:ext cx="360362" cy="144462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Real</a:t>
                </a:r>
              </a:p>
            </p:txBody>
          </p:sp>
          <p:sp>
            <p:nvSpPr>
              <p:cNvPr id="211" name="Diagonal liegende Ecken des Rechtecks schneiden 452"/>
              <p:cNvSpPr/>
              <p:nvPr/>
            </p:nvSpPr>
            <p:spPr bwMode="auto">
              <a:xfrm>
                <a:off x="4881563" y="4437063"/>
                <a:ext cx="361950" cy="144462"/>
              </a:xfrm>
              <a:prstGeom prst="snip2DiagRect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Microsoft Sans Serif"/>
                    <a:cs typeface="Microsoft Sans Serif"/>
                  </a:rPr>
                  <a:t>Real</a:t>
                </a:r>
              </a:p>
            </p:txBody>
          </p:sp>
          <p:cxnSp>
            <p:nvCxnSpPr>
              <p:cNvPr id="212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257550" y="2927350"/>
                <a:ext cx="311150" cy="635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3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584450" y="2924175"/>
                <a:ext cx="673100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4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2543175" y="2346325"/>
                <a:ext cx="2355850" cy="317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15" name="Group 643"/>
              <p:cNvGrpSpPr>
                <a:grpSpLocks/>
              </p:cNvGrpSpPr>
              <p:nvPr/>
            </p:nvGrpSpPr>
            <p:grpSpPr bwMode="auto">
              <a:xfrm rot="-5400000">
                <a:off x="3191669" y="2237581"/>
                <a:ext cx="136525" cy="144463"/>
                <a:chOff x="1454150" y="989112"/>
                <a:chExt cx="136525" cy="144016"/>
              </a:xfrm>
            </p:grpSpPr>
            <p:sp>
              <p:nvSpPr>
                <p:cNvPr id="287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88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89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16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3259138" y="1914525"/>
                <a:ext cx="0" cy="1008063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7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1822450" y="2349500"/>
                <a:ext cx="717550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8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580063" y="3714750"/>
                <a:ext cx="633412" cy="317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9" name="Gerade Verbindung 72" descr=" 700"/>
              <p:cNvCxnSpPr>
                <a:cxnSpLocks noChangeShapeType="1"/>
                <a:endCxn id="69" idx="7"/>
              </p:cNvCxnSpPr>
              <p:nvPr/>
            </p:nvCxnSpPr>
            <p:spPr bwMode="auto">
              <a:xfrm flipH="1">
                <a:off x="2379663" y="2565400"/>
                <a:ext cx="31750" cy="90488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0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411413" y="2565400"/>
                <a:ext cx="73025" cy="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1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2479675" y="2565400"/>
                <a:ext cx="30163" cy="6985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2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5405438" y="3925888"/>
                <a:ext cx="31750" cy="92075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3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5437188" y="3925888"/>
                <a:ext cx="71437" cy="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4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505450" y="3925888"/>
                <a:ext cx="28575" cy="71437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5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570288" y="2781300"/>
                <a:ext cx="1587" cy="15240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6" name="Gerade Verbindung 72" descr=" 700"/>
              <p:cNvCxnSpPr>
                <a:cxnSpLocks noChangeShapeType="1"/>
                <a:endCxn id="70" idx="0"/>
              </p:cNvCxnSpPr>
              <p:nvPr/>
            </p:nvCxnSpPr>
            <p:spPr bwMode="auto">
              <a:xfrm flipH="1" flipV="1">
                <a:off x="2525713" y="3140075"/>
                <a:ext cx="449262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7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7004050" y="3140075"/>
                <a:ext cx="304800" cy="15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8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7308850" y="2781300"/>
                <a:ext cx="4763" cy="3619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9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5561013" y="4508500"/>
                <a:ext cx="449262" cy="15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30" name="Group 643"/>
              <p:cNvGrpSpPr>
                <a:grpSpLocks/>
              </p:cNvGrpSpPr>
              <p:nvPr/>
            </p:nvGrpSpPr>
            <p:grpSpPr bwMode="auto">
              <a:xfrm rot="5400000">
                <a:off x="5800725" y="4437063"/>
                <a:ext cx="136525" cy="219075"/>
                <a:chOff x="1454150" y="989112"/>
                <a:chExt cx="136525" cy="144016"/>
              </a:xfrm>
            </p:grpSpPr>
            <p:sp>
              <p:nvSpPr>
                <p:cNvPr id="284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85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86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31" name="Gerade Verbindung 72" descr=" 700"/>
              <p:cNvCxnSpPr>
                <a:cxnSpLocks noChangeShapeType="1"/>
                <a:endCxn id="211" idx="1"/>
              </p:cNvCxnSpPr>
              <p:nvPr/>
            </p:nvCxnSpPr>
            <p:spPr bwMode="auto">
              <a:xfrm flipV="1">
                <a:off x="5057775" y="4581525"/>
                <a:ext cx="4763" cy="1428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2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060950" y="4721225"/>
                <a:ext cx="768350" cy="6350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028825" y="3211513"/>
                <a:ext cx="4763" cy="1428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4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032000" y="3351213"/>
                <a:ext cx="768350" cy="6350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35" name="Group 643"/>
              <p:cNvGrpSpPr>
                <a:grpSpLocks/>
              </p:cNvGrpSpPr>
              <p:nvPr/>
            </p:nvGrpSpPr>
            <p:grpSpPr bwMode="auto">
              <a:xfrm rot="5400000">
                <a:off x="2767013" y="3068638"/>
                <a:ext cx="136525" cy="219075"/>
                <a:chOff x="1454150" y="989112"/>
                <a:chExt cx="136525" cy="144016"/>
              </a:xfrm>
            </p:grpSpPr>
            <p:sp>
              <p:nvSpPr>
                <p:cNvPr id="281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82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83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36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1939925" y="3611563"/>
                <a:ext cx="111125" cy="393700"/>
              </a:xfrm>
              <a:prstGeom prst="line">
                <a:avLst/>
              </a:prstGeom>
              <a:noFill/>
              <a:ln w="889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237" name="Group 643"/>
              <p:cNvGrpSpPr>
                <a:grpSpLocks/>
              </p:cNvGrpSpPr>
              <p:nvPr/>
            </p:nvGrpSpPr>
            <p:grpSpPr bwMode="auto">
              <a:xfrm rot="5400000">
                <a:off x="2820988" y="2725738"/>
                <a:ext cx="136525" cy="473075"/>
                <a:chOff x="1454150" y="989112"/>
                <a:chExt cx="136525" cy="144016"/>
              </a:xfrm>
            </p:grpSpPr>
            <p:sp>
              <p:nvSpPr>
                <p:cNvPr id="278" name="Rectangle 645"/>
                <p:cNvSpPr>
                  <a:spLocks noChangeArrowheads="1"/>
                </p:cNvSpPr>
                <p:nvPr/>
              </p:nvSpPr>
              <p:spPr bwMode="auto">
                <a:xfrm>
                  <a:off x="1454150" y="989112"/>
                  <a:ext cx="136525" cy="1440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GB" sz="500">
                    <a:latin typeface="Microsoft Sans Serif"/>
                    <a:cs typeface="Microsoft Sans Serif"/>
                  </a:endParaRPr>
                </a:p>
              </p:txBody>
            </p:sp>
            <p:cxnSp>
              <p:nvCxnSpPr>
                <p:cNvPr id="279" name="Curved Connector 648"/>
                <p:cNvCxnSpPr>
                  <a:cxnSpLocks noChangeShapeType="1"/>
                </p:cNvCxnSpPr>
                <p:nvPr/>
              </p:nvCxnSpPr>
              <p:spPr bwMode="auto">
                <a:xfrm rot="5400000" flipH="1" flipV="1">
                  <a:off x="1484040" y="1061120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80" name="Curved Connector 649"/>
                <p:cNvCxnSpPr>
                  <a:cxnSpLocks noChangeShapeType="1"/>
                </p:cNvCxnSpPr>
                <p:nvPr/>
              </p:nvCxnSpPr>
              <p:spPr bwMode="auto">
                <a:xfrm rot="16200000" flipV="1">
                  <a:off x="1484040" y="989112"/>
                  <a:ext cx="72008" cy="72008"/>
                </a:xfrm>
                <a:prstGeom prst="curvedConnector3">
                  <a:avLst>
                    <a:gd name="adj1" fmla="val 50000"/>
                  </a:avLst>
                </a:prstGeom>
                <a:noFill/>
                <a:ln w="889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cxnSp>
            <p:nvCxnSpPr>
              <p:cNvPr id="238" name="Gerade Verbindung 72" descr=" 700"/>
              <p:cNvCxnSpPr>
                <a:cxnSpLocks noChangeShapeType="1"/>
                <a:stCxn id="75" idx="2"/>
              </p:cNvCxnSpPr>
              <p:nvPr/>
            </p:nvCxnSpPr>
            <p:spPr bwMode="auto">
              <a:xfrm flipH="1">
                <a:off x="2971800" y="2779713"/>
                <a:ext cx="6350" cy="366712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9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870200" y="2779713"/>
                <a:ext cx="1588" cy="646112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0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805113" y="2778125"/>
                <a:ext cx="0" cy="576263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1" name="Gerade Verbindung 72" descr=" 700"/>
              <p:cNvCxnSpPr>
                <a:cxnSpLocks noChangeShapeType="1"/>
                <a:endCxn id="137" idx="0"/>
              </p:cNvCxnSpPr>
              <p:nvPr/>
            </p:nvCxnSpPr>
            <p:spPr bwMode="auto">
              <a:xfrm flipH="1" flipV="1">
                <a:off x="2478088" y="4508500"/>
                <a:ext cx="458787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2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5424488" y="3136900"/>
                <a:ext cx="312737" cy="31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772150" y="2781300"/>
                <a:ext cx="0" cy="647700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4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5737225" y="2781300"/>
                <a:ext cx="0" cy="36036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5" name="Gerade Verbindung 72" descr=" 700"/>
              <p:cNvCxnSpPr>
                <a:cxnSpLocks noChangeShapeType="1"/>
              </p:cNvCxnSpPr>
              <p:nvPr/>
            </p:nvCxnSpPr>
            <p:spPr bwMode="auto">
              <a:xfrm flipH="1" flipV="1">
                <a:off x="3897313" y="4508500"/>
                <a:ext cx="458787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6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804025" y="4508500"/>
                <a:ext cx="314325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7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7119938" y="4149725"/>
                <a:ext cx="0" cy="3587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48" name="Oval 247"/>
              <p:cNvSpPr/>
              <p:nvPr/>
            </p:nvSpPr>
            <p:spPr bwMode="auto">
              <a:xfrm>
                <a:off x="5559425" y="2060575"/>
                <a:ext cx="431800" cy="144463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de-DE" sz="500" b="1" dirty="0" err="1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DErr</a:t>
                </a:r>
                <a:endParaRPr lang="de-DE" sz="500" b="1" dirty="0">
                  <a:solidFill>
                    <a:srgbClr val="7F7F7F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4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401888" y="2705100"/>
                <a:ext cx="0" cy="36036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0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401888" y="2667000"/>
                <a:ext cx="66675" cy="3810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1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401888" y="2740025"/>
                <a:ext cx="66675" cy="3651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2" name="Gerade Verbindung 72" descr=" 700"/>
              <p:cNvCxnSpPr>
                <a:cxnSpLocks noChangeShapeType="1"/>
                <a:stCxn id="34" idx="3"/>
                <a:endCxn id="33" idx="4"/>
              </p:cNvCxnSpPr>
              <p:nvPr/>
            </p:nvCxnSpPr>
            <p:spPr bwMode="auto">
              <a:xfrm flipH="1" flipV="1">
                <a:off x="5265738" y="4148138"/>
                <a:ext cx="225425" cy="287337"/>
              </a:xfrm>
              <a:prstGeom prst="lin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round/>
                <a:headEnd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3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902325" y="4148138"/>
                <a:ext cx="0" cy="5746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4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5834063" y="4149725"/>
                <a:ext cx="0" cy="574675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5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007100" y="4149725"/>
                <a:ext cx="4763" cy="36671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6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4389438" y="4148138"/>
                <a:ext cx="0" cy="576262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7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032000" y="4289425"/>
                <a:ext cx="650875" cy="63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8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2971800" y="4148138"/>
                <a:ext cx="0" cy="719137"/>
              </a:xfrm>
              <a:prstGeom prst="line">
                <a:avLst/>
              </a:prstGeom>
              <a:noFill/>
              <a:ln w="8890">
                <a:solidFill>
                  <a:srgbClr val="3366FF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5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2935288" y="4149725"/>
                <a:ext cx="0" cy="3587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0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875213" y="2852738"/>
                <a:ext cx="144462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1" name="Gerade Verbindung 72" descr=" 700"/>
              <p:cNvCxnSpPr>
                <a:cxnSpLocks noChangeShapeType="1"/>
                <a:stCxn id="94" idx="2"/>
              </p:cNvCxnSpPr>
              <p:nvPr/>
            </p:nvCxnSpPr>
            <p:spPr bwMode="auto">
              <a:xfrm flipH="1">
                <a:off x="4875213" y="2779713"/>
                <a:ext cx="57150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2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6211888" y="2852738"/>
                <a:ext cx="144462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3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6208713" y="2781300"/>
                <a:ext cx="55562" cy="7302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64" name="Rectangle 263"/>
              <p:cNvSpPr/>
              <p:nvPr/>
            </p:nvSpPr>
            <p:spPr bwMode="auto">
              <a:xfrm>
                <a:off x="3708400" y="2782888"/>
                <a:ext cx="287338" cy="71437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bg1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>
                  <a:defRPr/>
                </a:pPr>
                <a:r>
                  <a:rPr lang="en-GB" sz="500" dirty="0">
                    <a:solidFill>
                      <a:srgbClr val="7F7F7F"/>
                    </a:solidFill>
                    <a:latin typeface="Microsoft Sans Serif"/>
                    <a:cs typeface="Microsoft Sans Serif"/>
                  </a:rPr>
                  <a:t>index</a:t>
                </a:r>
              </a:p>
            </p:txBody>
          </p:sp>
          <p:cxnSp>
            <p:nvCxnSpPr>
              <p:cNvPr id="265" name="Gerade Verbindung 72" descr=" 700"/>
              <p:cNvCxnSpPr>
                <a:cxnSpLocks noChangeShapeType="1"/>
                <a:endCxn id="264" idx="0"/>
              </p:cNvCxnSpPr>
              <p:nvPr/>
            </p:nvCxnSpPr>
            <p:spPr bwMode="auto">
              <a:xfrm>
                <a:off x="3851275" y="2565400"/>
                <a:ext cx="0" cy="217488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6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3621088" y="2562225"/>
                <a:ext cx="17462" cy="68263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7" name="Gerade Verbindung 72" descr=" 700"/>
              <p:cNvCxnSpPr>
                <a:cxnSpLocks noChangeShapeType="1"/>
              </p:cNvCxnSpPr>
              <p:nvPr/>
            </p:nvCxnSpPr>
            <p:spPr bwMode="auto">
              <a:xfrm flipH="1">
                <a:off x="3635375" y="2565400"/>
                <a:ext cx="215900" cy="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8" name="Gerade Verbindung 72" descr=" 700"/>
              <p:cNvCxnSpPr>
                <a:cxnSpLocks noChangeShapeType="1"/>
              </p:cNvCxnSpPr>
              <p:nvPr/>
            </p:nvCxnSpPr>
            <p:spPr bwMode="auto">
              <a:xfrm flipV="1">
                <a:off x="3665538" y="2859088"/>
                <a:ext cx="185737" cy="7143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9" name="Gerade Verbindung 72" descr=" 700"/>
              <p:cNvCxnSpPr>
                <a:cxnSpLocks noChangeShapeType="1"/>
              </p:cNvCxnSpPr>
              <p:nvPr/>
            </p:nvCxnSpPr>
            <p:spPr bwMode="auto">
              <a:xfrm>
                <a:off x="4354513" y="4149725"/>
                <a:ext cx="0" cy="358775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0" name="Gerade Verbindung 72" descr=" 700"/>
              <p:cNvCxnSpPr>
                <a:cxnSpLocks noChangeShapeType="1"/>
                <a:stCxn id="116" idx="2"/>
                <a:endCxn id="34" idx="3"/>
              </p:cNvCxnSpPr>
              <p:nvPr/>
            </p:nvCxnSpPr>
            <p:spPr bwMode="auto">
              <a:xfrm flipH="1">
                <a:off x="5491163" y="4149725"/>
                <a:ext cx="85725" cy="285750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71" name="Rechteck 3"/>
              <p:cNvSpPr>
                <a:spLocks noChangeArrowheads="1"/>
              </p:cNvSpPr>
              <p:nvPr/>
            </p:nvSpPr>
            <p:spPr bwMode="auto">
              <a:xfrm>
                <a:off x="6935788" y="4006850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272" name="Rechteck 3"/>
              <p:cNvSpPr>
                <a:spLocks noChangeArrowheads="1"/>
              </p:cNvSpPr>
              <p:nvPr/>
            </p:nvSpPr>
            <p:spPr bwMode="auto">
              <a:xfrm>
                <a:off x="6948488" y="2636838"/>
                <a:ext cx="144462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273" name="Rechteck 3"/>
              <p:cNvSpPr>
                <a:spLocks noChangeArrowheads="1"/>
              </p:cNvSpPr>
              <p:nvPr/>
            </p:nvSpPr>
            <p:spPr bwMode="auto">
              <a:xfrm>
                <a:off x="5553075" y="2636838"/>
                <a:ext cx="144463" cy="14446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274" name="Rechteck 3"/>
              <p:cNvSpPr>
                <a:spLocks noChangeArrowheads="1"/>
              </p:cNvSpPr>
              <p:nvPr/>
            </p:nvSpPr>
            <p:spPr bwMode="auto">
              <a:xfrm>
                <a:off x="4340225" y="2636838"/>
                <a:ext cx="144463" cy="1460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rgbClr val="008000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 dirty="0">
                    <a:solidFill>
                      <a:schemeClr val="bg1"/>
                    </a:solidFill>
                    <a:latin typeface="Microsoft Sans Serif"/>
                    <a:cs typeface="Microsoft Sans Serif"/>
                  </a:rPr>
                  <a:t>b</a:t>
                </a:r>
              </a:p>
            </p:txBody>
          </p:sp>
          <p:sp>
            <p:nvSpPr>
              <p:cNvPr id="275" name="Rechteck 3"/>
              <p:cNvSpPr>
                <a:spLocks noChangeArrowheads="1"/>
              </p:cNvSpPr>
              <p:nvPr/>
            </p:nvSpPr>
            <p:spPr bwMode="auto">
              <a:xfrm>
                <a:off x="4484688" y="2638425"/>
                <a:ext cx="144462" cy="142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de-DE" sz="500" b="1">
                    <a:solidFill>
                      <a:schemeClr val="tx1"/>
                    </a:solidFill>
                    <a:latin typeface="Microsoft Sans Serif"/>
                    <a:cs typeface="Microsoft Sans Serif"/>
                  </a:rPr>
                  <a:t>l</a:t>
                </a:r>
              </a:p>
            </p:txBody>
          </p:sp>
          <p:sp>
            <p:nvSpPr>
              <p:cNvPr id="276" name="Rechteck 3"/>
              <p:cNvSpPr>
                <a:spLocks noChangeArrowheads="1"/>
              </p:cNvSpPr>
              <p:nvPr/>
            </p:nvSpPr>
            <p:spPr bwMode="auto">
              <a:xfrm>
                <a:off x="4340225" y="2636838"/>
                <a:ext cx="288925" cy="142875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n-GB" sz="500">
                  <a:solidFill>
                    <a:schemeClr val="tx1"/>
                  </a:solidFill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77" name="Gerade Verbindung 72" descr=" 700"/>
              <p:cNvCxnSpPr>
                <a:cxnSpLocks noChangeShapeType="1"/>
                <a:endCxn id="274" idx="2"/>
              </p:cNvCxnSpPr>
              <p:nvPr/>
            </p:nvCxnSpPr>
            <p:spPr bwMode="auto">
              <a:xfrm flipV="1">
                <a:off x="4356100" y="2782888"/>
                <a:ext cx="55563" cy="141287"/>
              </a:xfrm>
              <a:prstGeom prst="line">
                <a:avLst/>
              </a:prstGeom>
              <a:noFill/>
              <a:ln w="8890">
                <a:solidFill>
                  <a:schemeClr val="tx1"/>
                </a:solidFill>
                <a:round/>
                <a:headEnd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321" name="Rectangle 320"/>
            <p:cNvSpPr/>
            <p:nvPr/>
          </p:nvSpPr>
          <p:spPr>
            <a:xfrm>
              <a:off x="2882748" y="3620857"/>
              <a:ext cx="3403752" cy="646343"/>
            </a:xfrm>
            <a:prstGeom prst="rect">
              <a:avLst/>
            </a:prstGeom>
            <a:solidFill>
              <a:srgbClr val="6600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dirty="0"/>
                <a:t>d</a:t>
              </a:r>
              <a:r>
                <a:rPr lang="en-GB" sz="2000" dirty="0" smtClean="0"/>
                <a:t>ynamic attribute</a:t>
              </a:r>
            </a:p>
            <a:p>
              <a:pPr algn="ctr"/>
              <a:r>
                <a:rPr lang="en-GB" sz="2000" dirty="0"/>
                <a:t>d</a:t>
              </a:r>
              <a:r>
                <a:rPr lang="en-GB" sz="2000" dirty="0" smtClean="0"/>
                <a:t>ependency </a:t>
              </a:r>
              <a:r>
                <a:rPr lang="en-GB" sz="2000" dirty="0"/>
                <a:t>g</a:t>
              </a:r>
              <a:r>
                <a:rPr lang="en-GB" sz="2000" dirty="0" smtClean="0"/>
                <a:t>raph</a:t>
              </a:r>
              <a:endParaRPr lang="en-GB" sz="2000" dirty="0"/>
            </a:p>
          </p:txBody>
        </p:sp>
        <p:sp>
          <p:nvSpPr>
            <p:cNvPr id="323" name="Rectangle 322"/>
            <p:cNvSpPr/>
            <p:nvPr/>
          </p:nvSpPr>
          <p:spPr>
            <a:xfrm>
              <a:off x="584200" y="2381619"/>
              <a:ext cx="2298548" cy="1885581"/>
            </a:xfrm>
            <a:prstGeom prst="rect">
              <a:avLst/>
            </a:prstGeom>
            <a:gradFill>
              <a:gsLst>
                <a:gs pos="0">
                  <a:srgbClr val="008000"/>
                </a:gs>
                <a:gs pos="100000">
                  <a:schemeClr val="accent3">
                    <a:lumMod val="40000"/>
                    <a:lumOff val="60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285750" indent="-285750">
                <a:buFont typeface="Arial"/>
                <a:buChar char="•"/>
              </a:pPr>
              <a:r>
                <a:rPr lang="en-GB" sz="1600" dirty="0" smtClean="0">
                  <a:solidFill>
                    <a:schemeClr val="tx1"/>
                  </a:solidFill>
                </a:rPr>
                <a:t>only way to query ASG</a:t>
              </a:r>
            </a:p>
            <a:p>
              <a:pPr marL="285750" indent="-285750">
                <a:buFont typeface="Arial"/>
                <a:buChar char="•"/>
              </a:pPr>
              <a:r>
                <a:rPr lang="en-GB" sz="1600" dirty="0" smtClean="0">
                  <a:solidFill>
                    <a:schemeClr val="tx1"/>
                  </a:solidFill>
                </a:rPr>
                <a:t>used in attribute equations</a:t>
              </a:r>
              <a:endParaRPr lang="en-GB" sz="1600" dirty="0">
                <a:solidFill>
                  <a:schemeClr val="tx1"/>
                </a:solidFill>
              </a:endParaRPr>
            </a:p>
          </p:txBody>
        </p:sp>
        <p:sp>
          <p:nvSpPr>
            <p:cNvPr id="324" name="Rectangle 323"/>
            <p:cNvSpPr/>
            <p:nvPr/>
          </p:nvSpPr>
          <p:spPr>
            <a:xfrm>
              <a:off x="6286500" y="2374185"/>
              <a:ext cx="2298700" cy="1893015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285750" indent="-285750">
                <a:buFont typeface="Arial"/>
                <a:buChar char="•"/>
              </a:pPr>
              <a:r>
                <a:rPr lang="en-GB" sz="1600" dirty="0" smtClean="0">
                  <a:solidFill>
                    <a:srgbClr val="000000"/>
                  </a:solidFill>
                </a:rPr>
                <a:t>only way to change ASG</a:t>
              </a:r>
            </a:p>
            <a:p>
              <a:pPr marL="285750" indent="-285750">
                <a:buFont typeface="Arial"/>
                <a:buChar char="•"/>
              </a:pPr>
              <a:r>
                <a:rPr lang="en-GB" sz="1600" dirty="0" smtClean="0">
                  <a:solidFill>
                    <a:srgbClr val="000000"/>
                  </a:solidFill>
                </a:rPr>
                <a:t>used for transformations</a:t>
              </a:r>
            </a:p>
          </p:txBody>
        </p:sp>
        <p:sp>
          <p:nvSpPr>
            <p:cNvPr id="332" name="Right Arrow 331"/>
            <p:cNvSpPr/>
            <p:nvPr/>
          </p:nvSpPr>
          <p:spPr>
            <a:xfrm>
              <a:off x="1370693" y="3617325"/>
              <a:ext cx="1797050" cy="649875"/>
            </a:xfrm>
            <a:prstGeom prst="rightArrow">
              <a:avLst>
                <a:gd name="adj1" fmla="val 50000"/>
                <a:gd name="adj2" fmla="val 4420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1368687" y="3752326"/>
              <a:ext cx="896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 smtClean="0"/>
                <a:t>construct</a:t>
              </a:r>
              <a:endParaRPr lang="en-GB" sz="1600" dirty="0"/>
            </a:p>
          </p:txBody>
        </p:sp>
        <p:sp>
          <p:nvSpPr>
            <p:cNvPr id="333" name="Right Arrow 332"/>
            <p:cNvSpPr/>
            <p:nvPr/>
          </p:nvSpPr>
          <p:spPr>
            <a:xfrm rot="10800000">
              <a:off x="6006606" y="3629533"/>
              <a:ext cx="1797050" cy="637666"/>
            </a:xfrm>
            <a:prstGeom prst="rightArrow">
              <a:avLst>
                <a:gd name="adj1" fmla="val 50000"/>
                <a:gd name="adj2" fmla="val 4420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TextBox 333"/>
            <p:cNvSpPr txBox="1"/>
            <p:nvPr/>
          </p:nvSpPr>
          <p:spPr>
            <a:xfrm>
              <a:off x="6711116" y="3760052"/>
              <a:ext cx="9245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 smtClean="0"/>
                <a:t>invalidate</a:t>
              </a:r>
              <a:endParaRPr lang="en-GB" sz="1600" dirty="0"/>
            </a:p>
          </p:txBody>
        </p:sp>
      </p:grpSp>
      <p:sp>
        <p:nvSpPr>
          <p:cNvPr id="341" name="Rectangle 340"/>
          <p:cNvSpPr/>
          <p:nvPr/>
        </p:nvSpPr>
        <p:spPr>
          <a:xfrm>
            <a:off x="633325" y="6159500"/>
            <a:ext cx="8667750" cy="342900"/>
          </a:xfrm>
          <a:prstGeom prst="rect">
            <a:avLst/>
          </a:prstGeom>
          <a:gradFill>
            <a:gsLst>
              <a:gs pos="0">
                <a:srgbClr val="008000"/>
              </a:gs>
              <a:gs pos="100000">
                <a:srgbClr val="3366FF"/>
              </a:gs>
            </a:gsLst>
            <a:lin ang="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demand-driven </a:t>
            </a:r>
            <a:r>
              <a:rPr lang="en-GB" sz="2000" dirty="0">
                <a:solidFill>
                  <a:schemeClr val="bg1"/>
                </a:solidFill>
              </a:rPr>
              <a:t>evaluation</a:t>
            </a:r>
            <a:r>
              <a:rPr lang="en-GB" dirty="0">
                <a:solidFill>
                  <a:schemeClr val="bg1"/>
                </a:solidFill>
              </a:rPr>
              <a:t> avoids unnecessary computations</a:t>
            </a:r>
          </a:p>
        </p:txBody>
      </p:sp>
    </p:spTree>
    <p:extLst>
      <p:ext uri="{BB962C8B-B14F-4D97-AF65-F5344CB8AC3E}">
        <p14:creationId xmlns:p14="http://schemas.microsoft.com/office/powerpoint/2010/main" val="2298552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Query </a:t>
            </a:r>
            <a:r>
              <a:rPr lang="en-GB" dirty="0"/>
              <a:t>&amp; </a:t>
            </a:r>
            <a:r>
              <a:rPr lang="en-GB" dirty="0" smtClean="0"/>
              <a:t>rewrite functions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632883" y="1655893"/>
            <a:ext cx="4086225" cy="725727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>
                <a:solidFill>
                  <a:schemeClr val="bg1"/>
                </a:solidFill>
              </a:rPr>
              <a:t>query functions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221287" y="1655892"/>
            <a:ext cx="4079346" cy="725714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>
                <a:solidFill>
                  <a:schemeClr val="bg1"/>
                </a:solidFill>
              </a:rPr>
              <a:t>rewrite functions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323" name="Rectangle 322"/>
          <p:cNvSpPr/>
          <p:nvPr/>
        </p:nvSpPr>
        <p:spPr>
          <a:xfrm>
            <a:off x="632883" y="2381620"/>
            <a:ext cx="4086225" cy="2647581"/>
          </a:xfrm>
          <a:prstGeom prst="rect">
            <a:avLst/>
          </a:prstGeom>
          <a:gradFill>
            <a:gsLst>
              <a:gs pos="0">
                <a:srgbClr val="008000"/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GB" sz="1400" i="1" dirty="0" smtClean="0">
                <a:solidFill>
                  <a:schemeClr val="tx1"/>
                </a:solidFill>
              </a:rPr>
              <a:t>(=Name n . a)</a:t>
            </a:r>
            <a:r>
              <a:rPr lang="en-GB" sz="1400" i="1" dirty="0" smtClean="0">
                <a:solidFill>
                  <a:schemeClr val="bg1"/>
                </a:solidFill>
              </a:rPr>
              <a:t> </a:t>
            </a:r>
            <a:r>
              <a:rPr lang="en-GB" sz="1400" dirty="0" smtClean="0">
                <a:solidFill>
                  <a:schemeClr val="bg1"/>
                </a:solidFill>
              </a:rPr>
              <a:t>	</a:t>
            </a:r>
            <a:r>
              <a:rPr lang="en-GB" sz="1400" dirty="0" smtClean="0">
                <a:solidFill>
                  <a:schemeClr val="tx1"/>
                </a:solidFill>
              </a:rPr>
              <a:t>value of attribute </a:t>
            </a:r>
            <a:r>
              <a:rPr lang="en-GB" sz="1400" i="1" dirty="0" smtClean="0">
                <a:solidFill>
                  <a:schemeClr val="tx1"/>
                </a:solidFill>
              </a:rPr>
              <a:t>Name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(-&gt;c n) </a:t>
            </a:r>
            <a:r>
              <a:rPr lang="en-GB" sz="1400" dirty="0" smtClean="0">
                <a:solidFill>
                  <a:schemeClr val="tx1"/>
                </a:solidFill>
              </a:rPr>
              <a:t>		child </a:t>
            </a:r>
            <a:r>
              <a:rPr lang="en-GB" sz="1400" i="1" dirty="0" smtClean="0">
                <a:solidFill>
                  <a:schemeClr val="tx1"/>
                </a:solidFill>
              </a:rPr>
              <a:t>c</a:t>
            </a:r>
            <a:r>
              <a:rPr lang="en-GB" sz="1400" dirty="0" smtClean="0">
                <a:solidFill>
                  <a:schemeClr val="tx1"/>
                </a:solidFill>
              </a:rPr>
              <a:t> of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(c can be index)</a:t>
            </a:r>
            <a:endParaRPr lang="en-GB" sz="1400" i="1" dirty="0" smtClean="0">
              <a:solidFill>
                <a:schemeClr val="tx1"/>
              </a:solidFill>
            </a:endParaRPr>
          </a:p>
          <a:p>
            <a:r>
              <a:rPr lang="en-GB" sz="1400" i="1" dirty="0" smtClean="0">
                <a:solidFill>
                  <a:schemeClr val="tx1"/>
                </a:solidFill>
              </a:rPr>
              <a:t>(&lt;- n) 	</a:t>
            </a:r>
            <a:r>
              <a:rPr lang="en-GB" sz="1400" dirty="0" smtClean="0">
                <a:solidFill>
                  <a:schemeClr val="tx1"/>
                </a:solidFill>
              </a:rPr>
              <a:t>		parent of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(-&gt;c? n)		</a:t>
            </a:r>
            <a:r>
              <a:rPr lang="en-GB" sz="1400" dirty="0" smtClean="0">
                <a:solidFill>
                  <a:schemeClr val="tx1"/>
                </a:solidFill>
              </a:rPr>
              <a:t>has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a </a:t>
            </a:r>
            <a:r>
              <a:rPr lang="en-GB" sz="1400" i="1" dirty="0" smtClean="0">
                <a:solidFill>
                  <a:schemeClr val="tx1"/>
                </a:solidFill>
              </a:rPr>
              <a:t>c</a:t>
            </a:r>
            <a:r>
              <a:rPr lang="en-GB" sz="1400" dirty="0" smtClean="0">
                <a:solidFill>
                  <a:schemeClr val="tx1"/>
                </a:solidFill>
              </a:rPr>
              <a:t> child (</a:t>
            </a:r>
            <a:r>
              <a:rPr lang="en-GB" sz="1400" i="1" dirty="0" smtClean="0">
                <a:solidFill>
                  <a:schemeClr val="tx1"/>
                </a:solidFill>
              </a:rPr>
              <a:t>c</a:t>
            </a:r>
            <a:r>
              <a:rPr lang="en-GB" sz="1400" dirty="0" smtClean="0">
                <a:solidFill>
                  <a:schemeClr val="tx1"/>
                </a:solidFill>
              </a:rPr>
              <a:t> can be index)</a:t>
            </a:r>
            <a:endParaRPr lang="en-GB" sz="1400" i="1" dirty="0" smtClean="0">
              <a:solidFill>
                <a:schemeClr val="tx1"/>
              </a:solidFill>
            </a:endParaRPr>
          </a:p>
          <a:p>
            <a:r>
              <a:rPr lang="en-GB" sz="1400" i="1" dirty="0" smtClean="0">
                <a:solidFill>
                  <a:schemeClr val="tx1"/>
                </a:solidFill>
              </a:rPr>
              <a:t>(&lt;-? n)</a:t>
            </a:r>
            <a:r>
              <a:rPr lang="en-GB" sz="1400" dirty="0" smtClean="0">
                <a:solidFill>
                  <a:schemeClr val="tx1"/>
                </a:solidFill>
              </a:rPr>
              <a:t>		has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a parent</a:t>
            </a:r>
            <a:endParaRPr lang="en-GB" sz="1400" i="1" dirty="0" smtClean="0">
              <a:solidFill>
                <a:schemeClr val="tx1"/>
              </a:solidFill>
            </a:endParaRPr>
          </a:p>
          <a:p>
            <a:r>
              <a:rPr lang="en-GB" sz="1400" i="1" dirty="0" smtClean="0">
                <a:solidFill>
                  <a:schemeClr val="tx1"/>
                </a:solidFill>
              </a:rPr>
              <a:t>(index n) </a:t>
            </a:r>
            <a:r>
              <a:rPr lang="en-GB" sz="1400" dirty="0" smtClean="0">
                <a:solidFill>
                  <a:schemeClr val="tx1"/>
                </a:solidFill>
              </a:rPr>
              <a:t>		child-position of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</a:t>
            </a:r>
            <a:r>
              <a:rPr lang="en-GB" sz="1400" i="1" dirty="0" err="1" smtClean="0">
                <a:solidFill>
                  <a:schemeClr val="tx1"/>
                </a:solidFill>
              </a:rPr>
              <a:t>num</a:t>
            </a:r>
            <a:r>
              <a:rPr lang="en-GB" sz="1400" i="1" dirty="0" smtClean="0">
                <a:solidFill>
                  <a:schemeClr val="tx1"/>
                </a:solidFill>
              </a:rPr>
              <a:t>-children n)</a:t>
            </a:r>
            <a:r>
              <a:rPr lang="en-GB" sz="1400" dirty="0" smtClean="0">
                <a:solidFill>
                  <a:schemeClr val="tx1"/>
                </a:solidFill>
              </a:rPr>
              <a:t>	number of children of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</a:p>
          <a:p>
            <a:r>
              <a:rPr lang="en-GB" sz="1400" i="1" dirty="0">
                <a:solidFill>
                  <a:schemeClr val="tx1"/>
                </a:solidFill>
              </a:rPr>
              <a:t>(T=? n</a:t>
            </a:r>
            <a:r>
              <a:rPr lang="en-GB" sz="1400" i="1" dirty="0" smtClean="0">
                <a:solidFill>
                  <a:schemeClr val="tx1"/>
                </a:solidFill>
              </a:rPr>
              <a:t>) </a:t>
            </a:r>
            <a:r>
              <a:rPr lang="en-GB" sz="1400" dirty="0" smtClean="0">
                <a:solidFill>
                  <a:schemeClr val="tx1"/>
                </a:solidFill>
              </a:rPr>
              <a:t>		is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exactly of type </a:t>
            </a:r>
            <a:r>
              <a:rPr lang="en-GB" sz="1400" i="1" dirty="0" smtClean="0">
                <a:solidFill>
                  <a:schemeClr val="tx1"/>
                </a:solidFill>
              </a:rPr>
              <a:t>T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(T&lt;? n) </a:t>
            </a:r>
            <a:r>
              <a:rPr lang="en-GB" sz="1400" dirty="0" smtClean="0">
                <a:solidFill>
                  <a:schemeClr val="tx1"/>
                </a:solidFill>
              </a:rPr>
              <a:t>		is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subtype of type </a:t>
            </a:r>
            <a:r>
              <a:rPr lang="en-GB" sz="1400" i="1" dirty="0" smtClean="0">
                <a:solidFill>
                  <a:schemeClr val="tx1"/>
                </a:solidFill>
              </a:rPr>
              <a:t>T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(T&gt;? n) </a:t>
            </a:r>
            <a:r>
              <a:rPr lang="en-GB" sz="1400" dirty="0" smtClean="0">
                <a:solidFill>
                  <a:schemeClr val="tx1"/>
                </a:solidFill>
              </a:rPr>
              <a:t>		is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</a:t>
            </a:r>
            <a:r>
              <a:rPr lang="en-GB" sz="1400" dirty="0" err="1" smtClean="0">
                <a:solidFill>
                  <a:schemeClr val="tx1"/>
                </a:solidFill>
              </a:rPr>
              <a:t>supertype</a:t>
            </a:r>
            <a:r>
              <a:rPr lang="en-GB" sz="1400" dirty="0" smtClean="0">
                <a:solidFill>
                  <a:schemeClr val="tx1"/>
                </a:solidFill>
              </a:rPr>
              <a:t> of type </a:t>
            </a:r>
            <a:r>
              <a:rPr lang="en-GB" sz="1400" i="1" dirty="0" smtClean="0">
                <a:solidFill>
                  <a:schemeClr val="tx1"/>
                </a:solidFill>
              </a:rPr>
              <a:t>T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</a:t>
            </a:r>
            <a:r>
              <a:rPr lang="is-IS" sz="1400" i="1" dirty="0">
                <a:solidFill>
                  <a:schemeClr val="tx1"/>
                </a:solidFill>
              </a:rPr>
              <a:t>{=,&lt;,&gt;}</a:t>
            </a:r>
            <a:r>
              <a:rPr lang="en-GB" sz="1400" i="1" dirty="0" smtClean="0">
                <a:solidFill>
                  <a:schemeClr val="tx1"/>
                </a:solidFill>
              </a:rPr>
              <a:t>? n1 n2) </a:t>
            </a:r>
            <a:r>
              <a:rPr lang="en-GB" sz="1400" dirty="0" smtClean="0">
                <a:solidFill>
                  <a:schemeClr val="tx1"/>
                </a:solidFill>
              </a:rPr>
              <a:t>	is </a:t>
            </a:r>
            <a:r>
              <a:rPr lang="en-GB" sz="1400" i="1" dirty="0" smtClean="0">
                <a:solidFill>
                  <a:schemeClr val="tx1"/>
                </a:solidFill>
              </a:rPr>
              <a:t>n1 </a:t>
            </a:r>
            <a:r>
              <a:rPr lang="is-IS" sz="1400" i="1" dirty="0" smtClean="0">
                <a:solidFill>
                  <a:schemeClr val="tx1"/>
                </a:solidFill>
              </a:rPr>
              <a:t>{=,&lt;,&gt;}</a:t>
            </a:r>
            <a:r>
              <a:rPr lang="en-GB" sz="1400" dirty="0" smtClean="0">
                <a:solidFill>
                  <a:schemeClr val="tx1"/>
                </a:solidFill>
              </a:rPr>
              <a:t>-type of </a:t>
            </a:r>
            <a:r>
              <a:rPr lang="en-GB" sz="1400" i="1" dirty="0" smtClean="0">
                <a:solidFill>
                  <a:schemeClr val="tx1"/>
                </a:solidFill>
              </a:rPr>
              <a:t>n2</a:t>
            </a:r>
          </a:p>
          <a:p>
            <a:r>
              <a:rPr lang="en-GB" sz="1400" i="1" dirty="0" smtClean="0">
                <a:solidFill>
                  <a:schemeClr val="tx1"/>
                </a:solidFill>
              </a:rPr>
              <a:t>(find f n . b)	</a:t>
            </a:r>
            <a:r>
              <a:rPr lang="en-GB" sz="1400" dirty="0" smtClean="0">
                <a:solidFill>
                  <a:schemeClr val="tx1"/>
                </a:solidFill>
              </a:rPr>
              <a:t>	find child of </a:t>
            </a:r>
            <a:r>
              <a:rPr lang="en-GB" sz="1400" i="1" dirty="0" smtClean="0">
                <a:solidFill>
                  <a:schemeClr val="tx1"/>
                </a:solidFill>
              </a:rPr>
              <a:t>n</a:t>
            </a:r>
            <a:r>
              <a:rPr lang="en-GB" sz="1400" dirty="0" smtClean="0">
                <a:solidFill>
                  <a:schemeClr val="tx1"/>
                </a:solidFill>
              </a:rPr>
              <a:t> satisfying </a:t>
            </a:r>
            <a:r>
              <a:rPr lang="en-GB" sz="1400" i="1" dirty="0" smtClean="0">
                <a:solidFill>
                  <a:schemeClr val="tx1"/>
                </a:solidFill>
              </a:rPr>
              <a:t>f</a:t>
            </a:r>
          </a:p>
        </p:txBody>
      </p:sp>
      <p:sp>
        <p:nvSpPr>
          <p:cNvPr id="324" name="Rectangle 323"/>
          <p:cNvSpPr/>
          <p:nvPr/>
        </p:nvSpPr>
        <p:spPr>
          <a:xfrm>
            <a:off x="5221287" y="2374186"/>
            <a:ext cx="4079346" cy="1626315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GB" sz="1400" i="1" dirty="0" smtClean="0">
                <a:solidFill>
                  <a:srgbClr val="000000"/>
                </a:solidFill>
              </a:rPr>
              <a:t>(r-</a:t>
            </a:r>
            <a:r>
              <a:rPr lang="en-GB" sz="1400" i="1" dirty="0" err="1" smtClean="0">
                <a:solidFill>
                  <a:srgbClr val="000000"/>
                </a:solidFill>
              </a:rPr>
              <a:t>subtree</a:t>
            </a:r>
            <a:r>
              <a:rPr lang="en-GB" sz="1400" i="1" dirty="0" smtClean="0">
                <a:solidFill>
                  <a:srgbClr val="000000"/>
                </a:solidFill>
              </a:rPr>
              <a:t> n1 n2)</a:t>
            </a:r>
            <a:r>
              <a:rPr lang="en-GB" sz="1400" dirty="0" smtClean="0">
                <a:solidFill>
                  <a:srgbClr val="000000"/>
                </a:solidFill>
              </a:rPr>
              <a:t>	replace </a:t>
            </a:r>
            <a:r>
              <a:rPr lang="en-GB" sz="1400" i="1" dirty="0" smtClean="0">
                <a:solidFill>
                  <a:srgbClr val="000000"/>
                </a:solidFill>
              </a:rPr>
              <a:t>n1</a:t>
            </a:r>
            <a:r>
              <a:rPr lang="en-GB" sz="1400" dirty="0" smtClean="0">
                <a:solidFill>
                  <a:srgbClr val="000000"/>
                </a:solidFill>
              </a:rPr>
              <a:t> by </a:t>
            </a:r>
            <a:r>
              <a:rPr lang="en-GB" sz="1400" i="1" dirty="0" smtClean="0">
                <a:solidFill>
                  <a:srgbClr val="000000"/>
                </a:solidFill>
              </a:rPr>
              <a:t>n2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(r-terminal t v)</a:t>
            </a:r>
            <a:r>
              <a:rPr lang="en-GB" sz="1400" dirty="0" smtClean="0">
                <a:solidFill>
                  <a:srgbClr val="000000"/>
                </a:solidFill>
              </a:rPr>
              <a:t>	replace value of terminal </a:t>
            </a:r>
            <a:r>
              <a:rPr lang="en-GB" sz="1400" i="1" dirty="0" smtClean="0">
                <a:solidFill>
                  <a:srgbClr val="000000"/>
                </a:solidFill>
              </a:rPr>
              <a:t>t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(add n l)</a:t>
            </a:r>
            <a:r>
              <a:rPr lang="en-GB" sz="1400" dirty="0" smtClean="0">
                <a:solidFill>
                  <a:srgbClr val="000000"/>
                </a:solidFill>
              </a:rPr>
              <a:t>		add </a:t>
            </a:r>
            <a:r>
              <a:rPr lang="en-GB" sz="1400" i="1" dirty="0" smtClean="0">
                <a:solidFill>
                  <a:srgbClr val="000000"/>
                </a:solidFill>
              </a:rPr>
              <a:t>n</a:t>
            </a:r>
            <a:r>
              <a:rPr lang="en-GB" sz="1400" dirty="0" smtClean="0">
                <a:solidFill>
                  <a:srgbClr val="000000"/>
                </a:solidFill>
              </a:rPr>
              <a:t> to list </a:t>
            </a:r>
            <a:r>
              <a:rPr lang="en-GB" sz="1400" i="1" dirty="0" smtClean="0">
                <a:solidFill>
                  <a:srgbClr val="000000"/>
                </a:solidFill>
              </a:rPr>
              <a:t>l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(insert n </a:t>
            </a:r>
            <a:r>
              <a:rPr lang="en-GB" sz="1400" i="1" dirty="0" err="1" smtClean="0">
                <a:solidFill>
                  <a:srgbClr val="000000"/>
                </a:solidFill>
              </a:rPr>
              <a:t>i</a:t>
            </a:r>
            <a:r>
              <a:rPr lang="en-GB" sz="1400" i="1" dirty="0" smtClean="0">
                <a:solidFill>
                  <a:srgbClr val="000000"/>
                </a:solidFill>
              </a:rPr>
              <a:t> l)</a:t>
            </a:r>
            <a:r>
              <a:rPr lang="en-GB" sz="1400" dirty="0" smtClean="0">
                <a:solidFill>
                  <a:srgbClr val="000000"/>
                </a:solidFill>
              </a:rPr>
              <a:t>		insert </a:t>
            </a:r>
            <a:r>
              <a:rPr lang="en-GB" sz="1400" i="1" dirty="0" smtClean="0">
                <a:solidFill>
                  <a:srgbClr val="000000"/>
                </a:solidFill>
              </a:rPr>
              <a:t>n</a:t>
            </a:r>
            <a:r>
              <a:rPr lang="en-GB" sz="1400" dirty="0" smtClean="0">
                <a:solidFill>
                  <a:srgbClr val="000000"/>
                </a:solidFill>
              </a:rPr>
              <a:t> at position </a:t>
            </a:r>
            <a:r>
              <a:rPr lang="en-GB" sz="1400" i="1" dirty="0" err="1">
                <a:solidFill>
                  <a:srgbClr val="000000"/>
                </a:solidFill>
              </a:rPr>
              <a:t>i</a:t>
            </a:r>
            <a:r>
              <a:rPr lang="en-GB" sz="1400" dirty="0" smtClean="0">
                <a:solidFill>
                  <a:srgbClr val="000000"/>
                </a:solidFill>
              </a:rPr>
              <a:t> in </a:t>
            </a:r>
            <a:r>
              <a:rPr lang="en-GB" sz="1400" i="1" dirty="0" smtClean="0">
                <a:solidFill>
                  <a:srgbClr val="000000"/>
                </a:solidFill>
              </a:rPr>
              <a:t>l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(delete n)	</a:t>
            </a:r>
            <a:r>
              <a:rPr lang="en-GB" sz="1400" dirty="0" smtClean="0">
                <a:solidFill>
                  <a:srgbClr val="000000"/>
                </a:solidFill>
              </a:rPr>
              <a:t>	delete list element </a:t>
            </a:r>
            <a:r>
              <a:rPr lang="en-GB" sz="1400" i="1" dirty="0" smtClean="0">
                <a:solidFill>
                  <a:srgbClr val="000000"/>
                </a:solidFill>
              </a:rPr>
              <a:t>n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(refine n T . c)</a:t>
            </a:r>
            <a:r>
              <a:rPr lang="en-GB" sz="1400" dirty="0" smtClean="0">
                <a:solidFill>
                  <a:srgbClr val="000000"/>
                </a:solidFill>
              </a:rPr>
              <a:t>	refine </a:t>
            </a:r>
            <a:r>
              <a:rPr lang="en-GB" sz="1400" i="1" dirty="0" smtClean="0">
                <a:solidFill>
                  <a:srgbClr val="000000"/>
                </a:solidFill>
              </a:rPr>
              <a:t>n</a:t>
            </a:r>
            <a:r>
              <a:rPr lang="en-GB" sz="1400" dirty="0" smtClean="0">
                <a:solidFill>
                  <a:srgbClr val="000000"/>
                </a:solidFill>
              </a:rPr>
              <a:t> to subtype </a:t>
            </a:r>
            <a:r>
              <a:rPr lang="en-GB" sz="1400" i="1" dirty="0" smtClean="0">
                <a:solidFill>
                  <a:srgbClr val="000000"/>
                </a:solidFill>
              </a:rPr>
              <a:t>T</a:t>
            </a:r>
          </a:p>
          <a:p>
            <a:r>
              <a:rPr lang="en-GB" sz="1400" i="1" dirty="0" smtClean="0">
                <a:solidFill>
                  <a:srgbClr val="000000"/>
                </a:solidFill>
              </a:rPr>
              <a:t>(abstract n T)</a:t>
            </a:r>
            <a:r>
              <a:rPr lang="en-GB" sz="1400" dirty="0" smtClean="0">
                <a:solidFill>
                  <a:srgbClr val="000000"/>
                </a:solidFill>
              </a:rPr>
              <a:t>	abstract </a:t>
            </a:r>
            <a:r>
              <a:rPr lang="en-GB" sz="1400" i="1" dirty="0" smtClean="0">
                <a:solidFill>
                  <a:srgbClr val="000000"/>
                </a:solidFill>
              </a:rPr>
              <a:t>n</a:t>
            </a:r>
            <a:r>
              <a:rPr lang="en-GB" sz="1400" dirty="0" smtClean="0">
                <a:solidFill>
                  <a:srgbClr val="000000"/>
                </a:solidFill>
              </a:rPr>
              <a:t> to </a:t>
            </a:r>
            <a:r>
              <a:rPr lang="en-GB" sz="1400" dirty="0" err="1" smtClean="0">
                <a:solidFill>
                  <a:srgbClr val="000000"/>
                </a:solidFill>
              </a:rPr>
              <a:t>supertype</a:t>
            </a:r>
            <a:r>
              <a:rPr lang="en-GB" sz="1400" dirty="0" smtClean="0">
                <a:solidFill>
                  <a:srgbClr val="000000"/>
                </a:solidFill>
              </a:rPr>
              <a:t> </a:t>
            </a:r>
            <a:r>
              <a:rPr lang="en-GB" sz="1400" i="1" dirty="0" smtClean="0">
                <a:solidFill>
                  <a:srgbClr val="000000"/>
                </a:solidFill>
              </a:rPr>
              <a:t>T</a:t>
            </a:r>
          </a:p>
        </p:txBody>
      </p:sp>
      <p:sp>
        <p:nvSpPr>
          <p:cNvPr id="336" name="Rectangle 335"/>
          <p:cNvSpPr/>
          <p:nvPr/>
        </p:nvSpPr>
        <p:spPr>
          <a:xfrm>
            <a:off x="632883" y="5226051"/>
            <a:ext cx="8667750" cy="445091"/>
          </a:xfrm>
          <a:prstGeom prst="rect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/>
              <a:t>dependency types</a:t>
            </a:r>
            <a:endParaRPr lang="en-GB" sz="2000" dirty="0"/>
          </a:p>
        </p:txBody>
      </p:sp>
      <p:sp>
        <p:nvSpPr>
          <p:cNvPr id="335" name="Rectangle 334"/>
          <p:cNvSpPr/>
          <p:nvPr/>
        </p:nvSpPr>
        <p:spPr>
          <a:xfrm>
            <a:off x="632883" y="5671142"/>
            <a:ext cx="8667750" cy="469309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rgbClr val="000000"/>
                </a:solidFill>
              </a:rPr>
              <a:t>v</a:t>
            </a:r>
            <a:r>
              <a:rPr lang="en-GB" sz="1400" dirty="0" smtClean="0">
                <a:solidFill>
                  <a:srgbClr val="000000"/>
                </a:solidFill>
              </a:rPr>
              <a:t>alue, exists, has-child(</a:t>
            </a:r>
            <a:r>
              <a:rPr lang="en-GB" sz="1400" i="1" dirty="0" smtClean="0">
                <a:solidFill>
                  <a:srgbClr val="000000"/>
                </a:solidFill>
              </a:rPr>
              <a:t>child</a:t>
            </a:r>
            <a:r>
              <a:rPr lang="en-GB" sz="1400" dirty="0" smtClean="0">
                <a:solidFill>
                  <a:srgbClr val="000000"/>
                </a:solidFill>
              </a:rPr>
              <a:t>/</a:t>
            </a:r>
            <a:r>
              <a:rPr lang="en-GB" sz="1400" i="1" dirty="0" smtClean="0">
                <a:solidFill>
                  <a:srgbClr val="000000"/>
                </a:solidFill>
              </a:rPr>
              <a:t>index</a:t>
            </a:r>
            <a:r>
              <a:rPr lang="en-GB" sz="1400" dirty="0" smtClean="0">
                <a:solidFill>
                  <a:srgbClr val="000000"/>
                </a:solidFill>
              </a:rPr>
              <a:t>), has-parent, index, </a:t>
            </a:r>
            <a:r>
              <a:rPr lang="en-GB" sz="1400" dirty="0" err="1" smtClean="0">
                <a:solidFill>
                  <a:srgbClr val="000000"/>
                </a:solidFill>
              </a:rPr>
              <a:t>num</a:t>
            </a:r>
            <a:r>
              <a:rPr lang="en-GB" sz="1400" dirty="0" smtClean="0">
                <a:solidFill>
                  <a:srgbClr val="000000"/>
                </a:solidFill>
              </a:rPr>
              <a:t>-children, type, subtype(</a:t>
            </a:r>
            <a:r>
              <a:rPr lang="en-GB" sz="1400" i="1" dirty="0" smtClean="0">
                <a:solidFill>
                  <a:srgbClr val="000000"/>
                </a:solidFill>
              </a:rPr>
              <a:t>T</a:t>
            </a:r>
            <a:r>
              <a:rPr lang="en-GB" sz="1400" dirty="0" smtClean="0">
                <a:solidFill>
                  <a:srgbClr val="000000"/>
                </a:solidFill>
              </a:rPr>
              <a:t>), </a:t>
            </a:r>
            <a:r>
              <a:rPr lang="en-GB" sz="1400" dirty="0" err="1" smtClean="0">
                <a:solidFill>
                  <a:srgbClr val="000000"/>
                </a:solidFill>
              </a:rPr>
              <a:t>supertype</a:t>
            </a:r>
            <a:r>
              <a:rPr lang="en-GB" sz="1400" dirty="0" smtClean="0">
                <a:solidFill>
                  <a:srgbClr val="000000"/>
                </a:solidFill>
              </a:rPr>
              <a:t>(</a:t>
            </a:r>
            <a:r>
              <a:rPr lang="en-GB" sz="1400" i="1" dirty="0" smtClean="0">
                <a:solidFill>
                  <a:srgbClr val="000000"/>
                </a:solidFill>
              </a:rPr>
              <a:t>T</a:t>
            </a:r>
            <a:r>
              <a:rPr lang="en-GB" sz="1400" dirty="0" smtClean="0">
                <a:solidFill>
                  <a:srgbClr val="000000"/>
                </a:solidFill>
              </a:rPr>
              <a:t>)</a:t>
            </a:r>
            <a:endParaRPr lang="en-GB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823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" name="Group 3"/>
          <p:cNvGrpSpPr/>
          <p:nvPr/>
        </p:nvGrpSpPr>
        <p:grpSpPr>
          <a:xfrm>
            <a:off x="5025997" y="1735509"/>
            <a:ext cx="4540862" cy="4498863"/>
            <a:chOff x="4639381" y="1735509"/>
            <a:chExt cx="4191565" cy="4498863"/>
          </a:xfrm>
        </p:grpSpPr>
        <p:sp>
          <p:nvSpPr>
            <p:cNvPr id="321" name="Rectangle 320"/>
            <p:cNvSpPr/>
            <p:nvPr/>
          </p:nvSpPr>
          <p:spPr>
            <a:xfrm>
              <a:off x="4639381" y="1735509"/>
              <a:ext cx="4189421" cy="2089547"/>
            </a:xfrm>
            <a:prstGeom prst="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4000" rIns="144000" rtlCol="0" anchor="ctr" anchorCtr="0"/>
            <a:lstStyle/>
            <a:p>
              <a:r>
                <a:rPr lang="en-GB" sz="1400" dirty="0"/>
                <a:t>(</a:t>
              </a:r>
              <a:r>
                <a:rPr lang="en-GB" sz="1400" dirty="0" err="1"/>
                <a:t>ag</a:t>
              </a:r>
              <a:r>
                <a:rPr lang="en-GB" sz="1400" dirty="0"/>
                <a:t>-</a:t>
              </a:r>
              <a:r>
                <a:rPr lang="en-GB" sz="1400" dirty="0" smtClean="0"/>
                <a:t>rule G</a:t>
              </a:r>
              <a:r>
                <a:rPr lang="en-GB" sz="1400" dirty="0"/>
                <a:t>-</a:t>
              </a:r>
              <a:r>
                <a:rPr lang="en-GB" sz="1400" dirty="0" err="1"/>
                <a:t>Decl</a:t>
              </a:r>
              <a:r>
                <a:rPr lang="en-GB" sz="1400" dirty="0"/>
                <a:t> </a:t>
              </a:r>
              <a:r>
                <a:rPr lang="en-GB" sz="1400" dirty="0">
                  <a:solidFill>
                    <a:srgbClr val="F79646"/>
                  </a:solidFill>
                </a:rPr>
                <a:t>; Inherited attribute</a:t>
              </a:r>
            </a:p>
            <a:p>
              <a:r>
                <a:rPr lang="en-GB" sz="1400" dirty="0"/>
                <a:t> </a:t>
              </a:r>
              <a:r>
                <a:rPr lang="en-GB" sz="1400" dirty="0" smtClean="0"/>
                <a:t> (</a:t>
              </a:r>
              <a:r>
                <a:rPr lang="en-GB" sz="1400" dirty="0"/>
                <a:t>(Block </a:t>
              </a:r>
              <a:r>
                <a:rPr lang="en-GB" sz="1400" dirty="0" err="1"/>
                <a:t>Stmt</a:t>
              </a:r>
              <a:r>
                <a:rPr lang="en-GB" sz="1400" dirty="0"/>
                <a:t>*) </a:t>
              </a:r>
              <a:r>
                <a:rPr lang="en-GB" sz="1400" dirty="0">
                  <a:solidFill>
                    <a:srgbClr val="F79646"/>
                  </a:solidFill>
                </a:rPr>
                <a:t>; Equation for </a:t>
              </a:r>
              <a:r>
                <a:rPr lang="en-GB" sz="1400" dirty="0" smtClean="0">
                  <a:solidFill>
                    <a:srgbClr val="F79646"/>
                  </a:solidFill>
                </a:rPr>
                <a:t>statements </a:t>
              </a:r>
              <a:r>
                <a:rPr lang="en-GB" sz="1400" dirty="0">
                  <a:solidFill>
                    <a:srgbClr val="F79646"/>
                  </a:solidFill>
                </a:rPr>
                <a:t>of blocks</a:t>
              </a:r>
            </a:p>
            <a:p>
              <a:r>
                <a:rPr lang="en-GB" sz="1400" dirty="0"/>
                <a:t> </a:t>
              </a:r>
              <a:r>
                <a:rPr lang="en-GB" sz="1400" dirty="0" smtClean="0"/>
                <a:t>      (</a:t>
              </a:r>
              <a:r>
                <a:rPr lang="en-GB" sz="1400" dirty="0"/>
                <a:t>lambda (n name</a:t>
              </a:r>
              <a:r>
                <a:rPr lang="en-GB" sz="1400" dirty="0" smtClean="0"/>
                <a:t>)</a:t>
              </a:r>
            </a:p>
            <a:p>
              <a:r>
                <a:rPr lang="en-GB" sz="1400" dirty="0"/>
                <a:t>	</a:t>
              </a:r>
              <a:r>
                <a:rPr lang="en-GB" sz="1400" dirty="0" smtClean="0"/>
                <a:t>(</a:t>
              </a:r>
              <a:r>
                <a:rPr lang="en-GB" sz="1400" dirty="0"/>
                <a:t>or (find-L-</a:t>
              </a:r>
              <a:r>
                <a:rPr lang="en-GB" sz="1400" dirty="0" err="1"/>
                <a:t>Decl</a:t>
              </a:r>
              <a:r>
                <a:rPr lang="en-GB" sz="1400" dirty="0"/>
                <a:t> name (&lt;- n) (</a:t>
              </a:r>
              <a:r>
                <a:rPr lang="en-GB" sz="1400" dirty="0">
                  <a:solidFill>
                    <a:schemeClr val="bg1"/>
                  </a:solidFill>
                </a:rPr>
                <a:t>index</a:t>
              </a:r>
              <a:r>
                <a:rPr lang="en-GB" sz="1400" dirty="0">
                  <a:solidFill>
                    <a:srgbClr val="FFFF00"/>
                  </a:solidFill>
                </a:rPr>
                <a:t> </a:t>
              </a:r>
              <a:r>
                <a:rPr lang="en-GB" sz="1400" dirty="0"/>
                <a:t>n))</a:t>
              </a:r>
            </a:p>
            <a:p>
              <a:r>
                <a:rPr lang="hr-HR" sz="1400" dirty="0"/>
                <a:t>	</a:t>
              </a:r>
              <a:r>
                <a:rPr lang="hr-HR" sz="1400" dirty="0" smtClean="0"/>
                <a:t>      (=G</a:t>
              </a:r>
              <a:r>
                <a:rPr lang="hr-HR" sz="1400" dirty="0"/>
                <a:t>-Decl (&lt;- (&lt;- n)) name)))</a:t>
              </a:r>
              <a:r>
                <a:rPr lang="hr-HR" sz="1400" dirty="0" smtClean="0"/>
                <a:t>)</a:t>
              </a:r>
            </a:p>
            <a:p>
              <a:r>
                <a:rPr lang="hr-HR" sz="1400" dirty="0"/>
                <a:t> </a:t>
              </a:r>
              <a:r>
                <a:rPr lang="hr-HR" sz="1400" dirty="0" smtClean="0"/>
                <a:t> </a:t>
              </a:r>
              <a:r>
                <a:rPr lang="en-US" sz="1400" dirty="0" smtClean="0"/>
                <a:t>(</a:t>
              </a:r>
              <a:r>
                <a:rPr lang="en-US" sz="1400" dirty="0"/>
                <a:t>(</a:t>
              </a:r>
              <a:r>
                <a:rPr lang="en-US" sz="1400" dirty="0" err="1"/>
                <a:t>Prog</a:t>
              </a:r>
              <a:r>
                <a:rPr lang="en-US" sz="1400" dirty="0"/>
                <a:t> </a:t>
              </a:r>
              <a:r>
                <a:rPr lang="en-US" sz="1400" dirty="0" err="1"/>
                <a:t>Stmt</a:t>
              </a:r>
              <a:r>
                <a:rPr lang="en-US" sz="1400" dirty="0"/>
                <a:t>*) </a:t>
              </a:r>
              <a:r>
                <a:rPr lang="en-US" sz="1400" dirty="0">
                  <a:solidFill>
                    <a:srgbClr val="F79646"/>
                  </a:solidFill>
                </a:rPr>
                <a:t>; Equation for </a:t>
              </a:r>
              <a:r>
                <a:rPr lang="en-US" sz="1400" dirty="0" smtClean="0">
                  <a:solidFill>
                    <a:srgbClr val="F79646"/>
                  </a:solidFill>
                </a:rPr>
                <a:t>statements </a:t>
              </a:r>
              <a:r>
                <a:rPr lang="en-US" sz="1400" dirty="0">
                  <a:solidFill>
                    <a:srgbClr val="F79646"/>
                  </a:solidFill>
                </a:rPr>
                <a:t>of programs</a:t>
              </a:r>
            </a:p>
            <a:p>
              <a:r>
                <a:rPr lang="en-US" sz="1400" dirty="0" smtClean="0"/>
                <a:t>       (</a:t>
              </a:r>
              <a:r>
                <a:rPr lang="en-US" sz="1400" dirty="0"/>
                <a:t>lambda (n name)</a:t>
              </a:r>
            </a:p>
            <a:p>
              <a:r>
                <a:rPr lang="en-US" sz="1400" dirty="0" smtClean="0"/>
                <a:t>	(</a:t>
              </a:r>
              <a:r>
                <a:rPr lang="en-US" sz="1400" dirty="0"/>
                <a:t>or (find-L-</a:t>
              </a:r>
              <a:r>
                <a:rPr lang="en-US" sz="1400" dirty="0" err="1"/>
                <a:t>Decl</a:t>
              </a:r>
              <a:r>
                <a:rPr lang="en-US" sz="1400" dirty="0"/>
                <a:t> name (&lt;- n) (index n))</a:t>
              </a:r>
            </a:p>
            <a:p>
              <a:r>
                <a:rPr lang="es-ES_tradnl" sz="1400" dirty="0"/>
                <a:t>	</a:t>
              </a:r>
              <a:r>
                <a:rPr lang="es-ES_tradnl" sz="1400" dirty="0" smtClean="0"/>
                <a:t>      (</a:t>
              </a:r>
              <a:r>
                <a:rPr lang="es-ES_tradnl" sz="1400" dirty="0"/>
                <a:t>-&gt;</a:t>
              </a:r>
              <a:r>
                <a:rPr lang="es-ES_tradnl" sz="1400" dirty="0" err="1"/>
                <a:t>DErr</a:t>
              </a:r>
              <a:r>
                <a:rPr lang="es-ES_tradnl" sz="1400" dirty="0"/>
                <a:t> (&lt;- (&lt;- n)))))))</a:t>
              </a:r>
              <a:endParaRPr lang="en-GB" sz="1400" dirty="0"/>
            </a:p>
          </p:txBody>
        </p:sp>
        <p:sp>
          <p:nvSpPr>
            <p:cNvPr id="322" name="Rectangle 321"/>
            <p:cNvSpPr/>
            <p:nvPr/>
          </p:nvSpPr>
          <p:spPr>
            <a:xfrm>
              <a:off x="4641525" y="4110398"/>
              <a:ext cx="4189421" cy="1031915"/>
            </a:xfrm>
            <a:prstGeom prst="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4000" rIns="144000" rtlCol="0" anchor="ctr" anchorCtr="0"/>
            <a:lstStyle/>
            <a:p>
              <a:r>
                <a:rPr lang="en-GB" sz="1400" dirty="0"/>
                <a:t>(</a:t>
              </a:r>
              <a:r>
                <a:rPr lang="en-GB" sz="1400" dirty="0" err="1"/>
                <a:t>ag</a:t>
              </a:r>
              <a:r>
                <a:rPr lang="en-GB" sz="1400" dirty="0"/>
                <a:t>-</a:t>
              </a:r>
              <a:r>
                <a:rPr lang="en-GB" sz="1400" dirty="0" smtClean="0"/>
                <a:t>rule L</a:t>
              </a:r>
              <a:r>
                <a:rPr lang="en-GB" sz="1400" dirty="0"/>
                <a:t>-</a:t>
              </a:r>
              <a:r>
                <a:rPr lang="en-GB" sz="1400" dirty="0" err="1"/>
                <a:t>Decl</a:t>
              </a:r>
              <a:r>
                <a:rPr lang="en-GB" sz="1400" dirty="0"/>
                <a:t> </a:t>
              </a:r>
              <a:r>
                <a:rPr lang="en-GB" sz="1400" dirty="0">
                  <a:solidFill>
                    <a:srgbClr val="F79646"/>
                  </a:solidFill>
                </a:rPr>
                <a:t>; Synthesised attribute</a:t>
              </a:r>
            </a:p>
            <a:p>
              <a:r>
                <a:rPr lang="en-GB" sz="1400" dirty="0"/>
                <a:t> </a:t>
              </a:r>
              <a:r>
                <a:rPr lang="en-GB" sz="1400" dirty="0" smtClean="0"/>
                <a:t> (</a:t>
              </a:r>
              <a:r>
                <a:rPr lang="en-GB" sz="1400" dirty="0" err="1"/>
                <a:t>Stmt</a:t>
              </a:r>
              <a:r>
                <a:rPr lang="en-GB" sz="1400" dirty="0"/>
                <a:t> (lambda (n name) #f))</a:t>
              </a:r>
            </a:p>
            <a:p>
              <a:r>
                <a:rPr lang="en-US" sz="1400" dirty="0"/>
                <a:t> </a:t>
              </a:r>
              <a:r>
                <a:rPr lang="en-US" sz="1400" dirty="0" smtClean="0"/>
                <a:t> (</a:t>
              </a:r>
              <a:r>
                <a:rPr lang="en-US" sz="1400" dirty="0" err="1"/>
                <a:t>Decl</a:t>
              </a:r>
              <a:r>
                <a:rPr lang="en-US" sz="1400" dirty="0"/>
                <a:t> (lambda (n name</a:t>
              </a:r>
              <a:r>
                <a:rPr lang="en-US" sz="1400" dirty="0" smtClean="0"/>
                <a:t>)</a:t>
              </a:r>
            </a:p>
            <a:p>
              <a:r>
                <a:rPr lang="en-US" sz="1400" dirty="0"/>
                <a:t>	</a:t>
              </a:r>
              <a:r>
                <a:rPr lang="en-US" sz="1400" dirty="0" smtClean="0"/>
                <a:t>(</a:t>
              </a:r>
              <a:r>
                <a:rPr lang="en-US" sz="1400" dirty="0"/>
                <a:t>if (=? (-&gt;name n) name) n #f))))</a:t>
              </a:r>
              <a:endParaRPr lang="en-GB" sz="1400" dirty="0"/>
            </a:p>
          </p:txBody>
        </p:sp>
        <p:sp>
          <p:nvSpPr>
            <p:cNvPr id="323" name="Rectangle 322"/>
            <p:cNvSpPr/>
            <p:nvPr/>
          </p:nvSpPr>
          <p:spPr>
            <a:xfrm>
              <a:off x="4641525" y="5424271"/>
              <a:ext cx="4189421" cy="810101"/>
            </a:xfrm>
            <a:prstGeom prst="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4000" rIns="144000" rtlCol="0" anchor="ctr" anchorCtr="0"/>
            <a:lstStyle/>
            <a:p>
              <a:r>
                <a:rPr lang="en-GB" sz="1400" dirty="0"/>
                <a:t>(</a:t>
              </a:r>
              <a:r>
                <a:rPr lang="en-GB" sz="1400" dirty="0" err="1"/>
                <a:t>ag</a:t>
              </a:r>
              <a:r>
                <a:rPr lang="en-GB" sz="1400" dirty="0"/>
                <a:t>-</a:t>
              </a:r>
              <a:r>
                <a:rPr lang="en-GB" sz="1400" dirty="0" smtClean="0"/>
                <a:t>rule Type </a:t>
              </a:r>
              <a:r>
                <a:rPr lang="en-GB" sz="1400" dirty="0">
                  <a:solidFill>
                    <a:srgbClr val="F79646"/>
                  </a:solidFill>
                </a:rPr>
                <a:t>; Synthesised attribute</a:t>
              </a:r>
            </a:p>
            <a:p>
              <a:r>
                <a:rPr lang="en-US" sz="1400" dirty="0"/>
                <a:t> </a:t>
              </a:r>
              <a:r>
                <a:rPr lang="en-US" sz="1400" dirty="0" smtClean="0"/>
                <a:t> (</a:t>
              </a:r>
              <a:r>
                <a:rPr lang="en-US" sz="1400" dirty="0"/>
                <a:t>Use (lambda (n) </a:t>
              </a:r>
              <a:r>
                <a:rPr lang="en-US" sz="1400" dirty="0" smtClean="0"/>
                <a:t>(=Type (=G</a:t>
              </a:r>
              <a:r>
                <a:rPr lang="en-US" sz="1400" dirty="0"/>
                <a:t>-</a:t>
              </a:r>
              <a:r>
                <a:rPr lang="en-US" sz="1400" dirty="0" err="1">
                  <a:solidFill>
                    <a:srgbClr val="FFFFFF"/>
                  </a:solidFill>
                </a:rPr>
                <a:t>Decl</a:t>
              </a:r>
              <a:r>
                <a:rPr lang="en-US" sz="1400" dirty="0">
                  <a:solidFill>
                    <a:srgbClr val="FFFFFF"/>
                  </a:solidFill>
                </a:rPr>
                <a:t> n (</a:t>
              </a:r>
              <a:r>
                <a:rPr lang="en-US" sz="1400" b="1" dirty="0">
                  <a:solidFill>
                    <a:srgbClr val="FFFFFF"/>
                  </a:solidFill>
                </a:rPr>
                <a:t>-&gt;name</a:t>
              </a:r>
              <a:r>
                <a:rPr lang="en-US" sz="1400" dirty="0">
                  <a:solidFill>
                    <a:srgbClr val="FFFFFF"/>
                  </a:solidFill>
                </a:rPr>
                <a:t> n))</a:t>
              </a:r>
              <a:r>
                <a:rPr lang="en-US" sz="1400" dirty="0"/>
                <a:t>)))</a:t>
              </a:r>
            </a:p>
            <a:p>
              <a:r>
                <a:rPr lang="fr-FR" sz="1400" dirty="0"/>
                <a:t> </a:t>
              </a:r>
              <a:r>
                <a:rPr lang="fr-FR" sz="1400" dirty="0" smtClean="0"/>
                <a:t> (</a:t>
              </a:r>
              <a:r>
                <a:rPr lang="fr-FR" sz="1400" dirty="0" err="1"/>
                <a:t>Decl</a:t>
              </a:r>
              <a:r>
                <a:rPr lang="fr-FR" sz="1400" dirty="0"/>
                <a:t> (lambda (n) (-&gt;type n)))</a:t>
              </a:r>
              <a:endParaRPr lang="en-GB" sz="1400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875492" y="3825055"/>
            <a:ext cx="2174769" cy="1665892"/>
            <a:chOff x="2654300" y="3825055"/>
            <a:chExt cx="2007479" cy="1665892"/>
          </a:xfrm>
        </p:grpSpPr>
        <p:cxnSp>
          <p:nvCxnSpPr>
            <p:cNvPr id="40" name="Gerade Verbindung 72" descr=" 700"/>
            <p:cNvCxnSpPr>
              <a:cxnSpLocks noChangeShapeType="1"/>
              <a:stCxn id="39" idx="6"/>
            </p:cNvCxnSpPr>
            <p:nvPr/>
          </p:nvCxnSpPr>
          <p:spPr bwMode="auto">
            <a:xfrm>
              <a:off x="3895161" y="5260633"/>
              <a:ext cx="25718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2" name="Rechteck 3"/>
            <p:cNvSpPr>
              <a:spLocks noChangeArrowheads="1"/>
            </p:cNvSpPr>
            <p:nvPr/>
          </p:nvSpPr>
          <p:spPr bwMode="auto">
            <a:xfrm>
              <a:off x="4317356" y="5164192"/>
              <a:ext cx="195025" cy="1928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126" name="Rechteck 3"/>
            <p:cNvSpPr>
              <a:spLocks noChangeArrowheads="1"/>
            </p:cNvSpPr>
            <p:nvPr/>
          </p:nvSpPr>
          <p:spPr bwMode="auto">
            <a:xfrm>
              <a:off x="3927308" y="5164192"/>
              <a:ext cx="390049" cy="1928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328" name="Oval 327"/>
            <p:cNvSpPr/>
            <p:nvPr/>
          </p:nvSpPr>
          <p:spPr>
            <a:xfrm>
              <a:off x="4182961" y="5030318"/>
              <a:ext cx="478818" cy="460629"/>
            </a:xfrm>
            <a:prstGeom prst="ellipse">
              <a:avLst/>
            </a:prstGeom>
            <a:solidFill>
              <a:srgbClr val="660066">
                <a:alpha val="20000"/>
              </a:srgbClr>
            </a:solidFill>
            <a:ln w="44450">
              <a:solidFill>
                <a:srgbClr val="660066"/>
              </a:solidFill>
              <a:prstDash val="sysDot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ular Callout 55"/>
            <p:cNvSpPr/>
            <p:nvPr/>
          </p:nvSpPr>
          <p:spPr>
            <a:xfrm>
              <a:off x="2654300" y="3825055"/>
              <a:ext cx="1642134" cy="777831"/>
            </a:xfrm>
            <a:prstGeom prst="wedgeRectCallout">
              <a:avLst>
                <a:gd name="adj1" fmla="val 45541"/>
                <a:gd name="adj2" fmla="val 106074"/>
              </a:avLst>
            </a:prstGeom>
            <a:solidFill>
              <a:srgbClr val="66006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queried information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322974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Problem</a:t>
            </a:r>
            <a:br>
              <a:rPr lang="en-GB" b="1" dirty="0" smtClean="0"/>
            </a:br>
            <a:r>
              <a:rPr lang="en-GB" dirty="0" smtClean="0"/>
              <a:t>What </a:t>
            </a:r>
            <a:r>
              <a:rPr lang="en-GB" dirty="0"/>
              <a:t>do </a:t>
            </a:r>
            <a:r>
              <a:rPr lang="en-GB" dirty="0" smtClean="0"/>
              <a:t>you want to achieve?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0567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Interactive, mutual-dependent analyses &amp; transformations</a:t>
            </a:r>
            <a:endParaRPr lang="en-US" i="1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906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</a:t>
            </a:r>
            <a:r>
              <a:rPr lang="en-US" sz="1400" b="1" dirty="0">
                <a:solidFill>
                  <a:srgbClr val="FFFF00"/>
                </a:solidFill>
              </a:rPr>
              <a:t>-&gt;name</a:t>
            </a:r>
            <a:r>
              <a:rPr lang="en-US" sz="1400" dirty="0"/>
              <a:t>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</a:t>
            </a:r>
            <a:endParaRPr lang="en-GB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</a:t>
            </a:r>
            <a:r>
              <a:rPr lang="en-US" sz="1400" dirty="0" smtClean="0">
                <a:solidFill>
                  <a:srgbClr val="FFFF00"/>
                </a:solidFill>
              </a:rPr>
              <a:t>=</a:t>
            </a:r>
            <a:r>
              <a:rPr lang="en-US" sz="1400" b="1" dirty="0" smtClean="0">
                <a:solidFill>
                  <a:srgbClr val="FFFF00"/>
                </a:solidFill>
              </a:rPr>
              <a:t>G</a:t>
            </a:r>
            <a:r>
              <a:rPr lang="en-US" sz="1400" b="1" dirty="0">
                <a:solidFill>
                  <a:srgbClr val="FFFF00"/>
                </a:solidFill>
              </a:rPr>
              <a:t>-</a:t>
            </a:r>
            <a:r>
              <a:rPr lang="en-US" sz="1400" b="1" dirty="0" err="1">
                <a:solidFill>
                  <a:srgbClr val="FFFF00"/>
                </a:solidFill>
              </a:rPr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rgbClr val="000000"/>
                </a:solidFill>
              </a:rPr>
              <a:t>2</a:t>
            </a:r>
            <a:endParaRPr lang="en-GB" sz="1400" b="1" dirty="0">
              <a:solidFill>
                <a:srgbClr val="000000"/>
              </a:solidFill>
            </a:endParaRPr>
          </a:p>
        </p:txBody>
      </p:sp>
      <p:cxnSp>
        <p:nvCxnSpPr>
          <p:cNvPr id="64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b="1" dirty="0">
                <a:solidFill>
                  <a:srgbClr val="FFFF00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</a:t>
            </a:r>
            <a:r>
              <a:rPr lang="en-US" sz="1400" dirty="0">
                <a:solidFill>
                  <a:schemeClr val="bg1"/>
                </a:solidFill>
              </a:rPr>
              <a:t>index</a:t>
            </a:r>
            <a:r>
              <a:rPr lang="en-US" sz="1400" dirty="0">
                <a:solidFill>
                  <a:srgbClr val="FFFF00"/>
                </a:solidFill>
              </a:rPr>
              <a:t> </a:t>
            </a:r>
            <a:r>
              <a:rPr lang="en-US" sz="1400" dirty="0"/>
              <a:t>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3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70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</a:t>
            </a:r>
            <a:r>
              <a:rPr lang="en-GB" sz="1400" b="1" dirty="0">
                <a:solidFill>
                  <a:srgbClr val="FFFF00"/>
                </a:solidFill>
              </a:rPr>
              <a:t>find-L-</a:t>
            </a:r>
            <a:r>
              <a:rPr lang="en-GB" sz="1400" b="1" dirty="0" err="1">
                <a:solidFill>
                  <a:srgbClr val="FFFF00"/>
                </a:solidFill>
              </a:rPr>
              <a:t>Decl</a:t>
            </a:r>
            <a:r>
              <a:rPr lang="en-GB" sz="1400" b="1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</a:t>
            </a:r>
            <a:r>
              <a:rPr lang="en-GB" sz="1400" b="1" dirty="0" smtClean="0">
                <a:solidFill>
                  <a:srgbClr val="FFFF00"/>
                </a:solidFill>
              </a:rPr>
              <a:t>(</a:t>
            </a:r>
            <a:r>
              <a:rPr lang="en-GB" sz="1400" b="1" dirty="0" err="1">
                <a:solidFill>
                  <a:srgbClr val="FFFF00"/>
                </a:solidFill>
              </a:rPr>
              <a:t>Stmt</a:t>
            </a:r>
            <a:r>
              <a:rPr lang="en-GB" sz="1400" b="1" dirty="0">
                <a:solidFill>
                  <a:srgbClr val="FFFF00"/>
                </a:solidFill>
              </a:rPr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</a:t>
            </a:r>
            <a:r>
              <a:rPr lang="en-GB" sz="1400" dirty="0" smtClean="0">
                <a:solidFill>
                  <a:srgbClr val="F79646"/>
                </a:solidFill>
              </a:rPr>
              <a:t>attribute</a:t>
            </a:r>
          </a:p>
          <a:p>
            <a:r>
              <a:rPr lang="en-US" sz="1400" dirty="0" smtClean="0"/>
              <a:t>  (Use (lambda (n) (=Type (=G-</a:t>
            </a:r>
            <a:r>
              <a:rPr lang="en-US" sz="1400" dirty="0" err="1" smtClean="0"/>
              <a:t>Decl</a:t>
            </a:r>
            <a:r>
              <a:rPr lang="en-US" sz="1400" dirty="0" smtClean="0"/>
              <a:t> n (-&gt;name n)))))</a:t>
            </a:r>
          </a:p>
          <a:p>
            <a:r>
              <a:rPr lang="fr-FR" sz="1400" dirty="0" smtClean="0"/>
              <a:t> 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4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77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</a:t>
            </a:r>
            <a:r>
              <a:rPr lang="en-GB" sz="1400" b="1" dirty="0">
                <a:solidFill>
                  <a:srgbClr val="FFFF00"/>
                </a:solidFill>
              </a:rPr>
              <a:t>find-L-</a:t>
            </a:r>
            <a:r>
              <a:rPr lang="en-GB" sz="1400" b="1" dirty="0" err="1">
                <a:solidFill>
                  <a:srgbClr val="FFFF00"/>
                </a:solidFill>
              </a:rPr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b="1" dirty="0" smtClean="0">
                <a:solidFill>
                  <a:srgbClr val="FFFF00"/>
                </a:solidFill>
              </a:rPr>
              <a:t> (</a:t>
            </a:r>
            <a:r>
              <a:rPr lang="en-GB" sz="1400" b="1" dirty="0" err="1">
                <a:solidFill>
                  <a:srgbClr val="FFFF00"/>
                </a:solidFill>
              </a:rPr>
              <a:t>Stmt</a:t>
            </a:r>
            <a:r>
              <a:rPr lang="en-GB" sz="1400" b="1" dirty="0">
                <a:solidFill>
                  <a:srgbClr val="FFFF00"/>
                </a:solidFill>
              </a:rPr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(=G-</a:t>
            </a:r>
            <a:r>
              <a:rPr lang="en-US" sz="1400" dirty="0" err="1" smtClean="0"/>
              <a:t>Decl</a:t>
            </a:r>
            <a:r>
              <a:rPr lang="en-US" sz="1400" dirty="0" smtClean="0"/>
              <a:t> </a:t>
            </a:r>
            <a:r>
              <a:rPr lang="en-US" sz="1400" dirty="0"/>
              <a:t>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5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84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8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9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</a:t>
            </a:r>
            <a:r>
              <a:rPr lang="hr-HR" sz="1400" dirty="0" smtClean="0">
                <a:solidFill>
                  <a:srgbClr val="FFFF00"/>
                </a:solidFill>
              </a:rPr>
              <a:t>=</a:t>
            </a:r>
            <a:r>
              <a:rPr lang="hr-HR" sz="1400" b="1" dirty="0" smtClean="0">
                <a:solidFill>
                  <a:srgbClr val="FFFF00"/>
                </a:solidFill>
              </a:rPr>
              <a:t>G</a:t>
            </a:r>
            <a:r>
              <a:rPr lang="hr-HR" sz="1400" b="1" dirty="0">
                <a:solidFill>
                  <a:srgbClr val="FFFF00"/>
                </a:solidFill>
              </a:rPr>
              <a:t>-Decl</a:t>
            </a:r>
            <a:r>
              <a:rPr lang="hr-HR" sz="1400" dirty="0"/>
              <a:t>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6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90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1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4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5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7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</a:t>
            </a:r>
            <a:r>
              <a:rPr lang="en-US" sz="1400" b="1" dirty="0">
                <a:solidFill>
                  <a:srgbClr val="FFFF00"/>
                </a:solidFill>
              </a:rPr>
              <a:t>index</a:t>
            </a:r>
            <a:r>
              <a:rPr lang="en-US" sz="1400" dirty="0">
                <a:solidFill>
                  <a:srgbClr val="FFFF00"/>
                </a:solidFill>
              </a:rPr>
              <a:t> </a:t>
            </a:r>
            <a:r>
              <a:rPr lang="en-US" sz="1400" dirty="0"/>
              <a:t>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5" name="Oval 334"/>
          <p:cNvSpPr/>
          <p:nvPr/>
        </p:nvSpPr>
        <p:spPr>
          <a:xfrm>
            <a:off x="3946758" y="2941616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7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95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6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9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4677"/>
            <a:ext cx="211276" cy="19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0739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2" y="2926769"/>
            <a:ext cx="1504474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>
                <a:solidFill>
                  <a:schemeClr val="bg1"/>
                </a:solidFill>
              </a:rPr>
              <a:t>or (find-L-</a:t>
            </a:r>
            <a:r>
              <a:rPr lang="en-GB" sz="1400" dirty="0" err="1">
                <a:solidFill>
                  <a:schemeClr val="bg1"/>
                </a:solidFill>
              </a:rPr>
              <a:t>Decl</a:t>
            </a:r>
            <a:r>
              <a:rPr lang="en-GB" sz="1400" dirty="0">
                <a:solidFill>
                  <a:schemeClr val="bg1"/>
                </a:solidFill>
              </a:rPr>
              <a:t> name </a:t>
            </a:r>
            <a:r>
              <a:rPr lang="en-GB" sz="1400" dirty="0"/>
              <a:t>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</a:t>
            </a:r>
            <a:r>
              <a:rPr lang="en-US" sz="1400" b="1" dirty="0">
                <a:solidFill>
                  <a:srgbClr val="FFFF00"/>
                </a:solidFill>
              </a:rPr>
              <a:t>find-L-</a:t>
            </a:r>
            <a:r>
              <a:rPr lang="en-US" sz="1400" b="1" dirty="0" err="1">
                <a:solidFill>
                  <a:srgbClr val="FFFF00"/>
                </a:solidFill>
              </a:rPr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</a:t>
            </a:r>
            <a:r>
              <a:rPr lang="en-US" sz="1400" b="1" dirty="0" smtClean="0">
                <a:solidFill>
                  <a:srgbClr val="FFFF00"/>
                </a:solidFill>
              </a:rPr>
              <a:t>(</a:t>
            </a:r>
            <a:r>
              <a:rPr lang="en-US" sz="1400" b="1" dirty="0" err="1">
                <a:solidFill>
                  <a:srgbClr val="FFFF00"/>
                </a:solidFill>
              </a:rPr>
              <a:t>Decl</a:t>
            </a:r>
            <a:r>
              <a:rPr lang="en-US" sz="1400" b="1" dirty="0">
                <a:solidFill>
                  <a:srgbClr val="FFFF00"/>
                </a:solidFill>
              </a:rPr>
              <a:t> (lambda (n name</a:t>
            </a:r>
            <a:r>
              <a:rPr lang="en-US" sz="1400" b="1" dirty="0" smtClean="0">
                <a:solidFill>
                  <a:srgbClr val="FFFF00"/>
                </a:solidFill>
              </a:rPr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5" name="Oval 334"/>
          <p:cNvSpPr/>
          <p:nvPr/>
        </p:nvSpPr>
        <p:spPr>
          <a:xfrm>
            <a:off x="3946758" y="29416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7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6" name="Oval 335"/>
          <p:cNvSpPr/>
          <p:nvPr/>
        </p:nvSpPr>
        <p:spPr>
          <a:xfrm>
            <a:off x="2093064" y="2638235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8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103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7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8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4677"/>
            <a:ext cx="211276" cy="19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0739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2" y="2926769"/>
            <a:ext cx="1504474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</a:t>
            </a:r>
            <a:r>
              <a:rPr lang="en-US" sz="1400" b="1" dirty="0">
                <a:solidFill>
                  <a:srgbClr val="FFFF00"/>
                </a:solidFill>
              </a:rPr>
              <a:t>-&gt;name</a:t>
            </a:r>
            <a:r>
              <a:rPr lang="en-US" sz="1400" dirty="0"/>
              <a:t>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5" name="Oval 334"/>
          <p:cNvSpPr/>
          <p:nvPr/>
        </p:nvSpPr>
        <p:spPr>
          <a:xfrm>
            <a:off x="3946758" y="29416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7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6" name="Oval 335"/>
          <p:cNvSpPr/>
          <p:nvPr/>
        </p:nvSpPr>
        <p:spPr>
          <a:xfrm>
            <a:off x="2093064" y="26382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8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7" name="Oval 336"/>
          <p:cNvSpPr/>
          <p:nvPr/>
        </p:nvSpPr>
        <p:spPr>
          <a:xfrm>
            <a:off x="1941714" y="3542514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9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109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3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4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8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4677"/>
            <a:ext cx="211276" cy="19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0739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6819"/>
            <a:ext cx="211276" cy="190738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20" name="Gerade Verbindung 72" descr=" 700"/>
          <p:cNvCxnSpPr>
            <a:cxnSpLocks noChangeShapeType="1"/>
          </p:cNvCxnSpPr>
          <p:nvPr/>
        </p:nvCxnSpPr>
        <p:spPr bwMode="auto">
          <a:xfrm flipV="1">
            <a:off x="925239" y="4384094"/>
            <a:ext cx="1646100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2" y="2926769"/>
            <a:ext cx="1504474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8" name="Gerade Verbindung 72" descr=" 700"/>
          <p:cNvCxnSpPr>
            <a:cxnSpLocks noChangeShapeType="1"/>
          </p:cNvCxnSpPr>
          <p:nvPr/>
        </p:nvCxnSpPr>
        <p:spPr bwMode="auto">
          <a:xfrm flipV="1">
            <a:off x="2569015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</a:t>
            </a:r>
            <a:r>
              <a:rPr lang="en-US" sz="1400" dirty="0" smtClean="0">
                <a:solidFill>
                  <a:srgbClr val="FFFF00"/>
                </a:solidFill>
              </a:rPr>
              <a:t>=</a:t>
            </a:r>
            <a:r>
              <a:rPr lang="en-US" sz="1400" b="1" dirty="0" smtClean="0">
                <a:solidFill>
                  <a:srgbClr val="FFFF00"/>
                </a:solidFill>
              </a:rPr>
              <a:t>Type</a:t>
            </a:r>
            <a:r>
              <a:rPr lang="en-US" sz="1400" dirty="0" smtClean="0">
                <a:solidFill>
                  <a:srgbClr val="FFFF00"/>
                </a:solidFill>
              </a:rPr>
              <a:t> </a:t>
            </a:r>
            <a:r>
              <a:rPr lang="en-US" sz="1400" dirty="0" smtClean="0"/>
              <a:t>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5" name="Oval 334"/>
          <p:cNvSpPr/>
          <p:nvPr/>
        </p:nvSpPr>
        <p:spPr>
          <a:xfrm>
            <a:off x="3946758" y="29416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7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6" name="Oval 335"/>
          <p:cNvSpPr/>
          <p:nvPr/>
        </p:nvSpPr>
        <p:spPr>
          <a:xfrm>
            <a:off x="2093064" y="26382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8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7" name="Oval 336"/>
          <p:cNvSpPr/>
          <p:nvPr/>
        </p:nvSpPr>
        <p:spPr>
          <a:xfrm>
            <a:off x="1941714" y="3542514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9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9" name="Oval 338"/>
          <p:cNvSpPr/>
          <p:nvPr/>
        </p:nvSpPr>
        <p:spPr>
          <a:xfrm>
            <a:off x="1007163" y="5816147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10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116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7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grpSp>
        <p:nvGrpSpPr>
          <p:cNvPr id="57" name="Group 56"/>
          <p:cNvGrpSpPr/>
          <p:nvPr/>
        </p:nvGrpSpPr>
        <p:grpSpPr>
          <a:xfrm>
            <a:off x="2622965" y="1510247"/>
            <a:ext cx="4078153" cy="2403540"/>
            <a:chOff x="2421198" y="1510247"/>
            <a:chExt cx="3764449" cy="2403540"/>
          </a:xfrm>
        </p:grpSpPr>
        <p:sp>
          <p:nvSpPr>
            <p:cNvPr id="48" name="TextBox 47"/>
            <p:cNvSpPr txBox="1"/>
            <p:nvPr/>
          </p:nvSpPr>
          <p:spPr>
            <a:xfrm>
              <a:off x="2421198" y="1510247"/>
              <a:ext cx="1882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>
                      <a:lumMod val="50000"/>
                    </a:schemeClr>
                  </a:solidFill>
                </a:rPr>
                <a:t>s</a:t>
              </a:r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yntax-directed analyses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303422" y="1510247"/>
              <a:ext cx="1882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graph-based transformations</a:t>
              </a: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4303423" y="1510247"/>
              <a:ext cx="0" cy="2403540"/>
            </a:xfrm>
            <a:prstGeom prst="line">
              <a:avLst/>
            </a:prstGeom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Connector 5"/>
          <p:cNvCxnSpPr/>
          <p:nvPr/>
        </p:nvCxnSpPr>
        <p:spPr>
          <a:xfrm>
            <a:off x="294945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791351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5065038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496065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62040" y="3913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Left Brace 13"/>
          <p:cNvSpPr/>
          <p:nvPr/>
        </p:nvSpPr>
        <p:spPr>
          <a:xfrm rot="5400000">
            <a:off x="3470302" y="2601900"/>
            <a:ext cx="344396" cy="203907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5509381" y="2601900"/>
            <a:ext cx="344396" cy="203907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3" y="2799270"/>
            <a:ext cx="2039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frontend</a:t>
            </a: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(AST)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62040" y="2802910"/>
            <a:ext cx="2039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backend</a:t>
            </a: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(graph)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622962" y="5524171"/>
            <a:ext cx="4078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passes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/>
          <p:cNvSpPr txBox="1"/>
          <p:nvPr/>
        </p:nvSpPr>
        <p:spPr>
          <a:xfrm>
            <a:off x="311005" y="4997506"/>
            <a:ext cx="1458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input</a:t>
            </a:r>
          </a:p>
          <a:p>
            <a:pPr algn="ctr"/>
            <a:r>
              <a:rPr lang="en-GB" dirty="0" smtClean="0"/>
              <a:t>(source code)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7093504" y="4997505"/>
            <a:ext cx="2462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output</a:t>
            </a:r>
          </a:p>
          <a:p>
            <a:pPr algn="ctr"/>
            <a:r>
              <a:rPr lang="en-GB" dirty="0" smtClean="0"/>
              <a:t>(binary code/</a:t>
            </a:r>
          </a:p>
          <a:p>
            <a:pPr algn="ctr"/>
            <a:r>
              <a:rPr lang="en-GB" dirty="0" smtClean="0"/>
              <a:t>code for further tooling)</a:t>
            </a:r>
            <a:endParaRPr lang="en-GB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3367388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0" name="Group 69"/>
          <p:cNvGrpSpPr/>
          <p:nvPr/>
        </p:nvGrpSpPr>
        <p:grpSpPr>
          <a:xfrm>
            <a:off x="2768757" y="5069481"/>
            <a:ext cx="3807894" cy="358108"/>
            <a:chOff x="2501056" y="5069481"/>
            <a:chExt cx="3834592" cy="358108"/>
          </a:xfrm>
        </p:grpSpPr>
        <p:sp>
          <p:nvSpPr>
            <p:cNvPr id="13" name="Curved Up Arrow 12"/>
            <p:cNvSpPr/>
            <p:nvPr/>
          </p:nvSpPr>
          <p:spPr>
            <a:xfrm>
              <a:off x="2501056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2" name="Curved Up Arrow 61"/>
            <p:cNvSpPr/>
            <p:nvPr/>
          </p:nvSpPr>
          <p:spPr>
            <a:xfrm>
              <a:off x="2931502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3" name="Curved Up Arrow 62"/>
            <p:cNvSpPr/>
            <p:nvPr/>
          </p:nvSpPr>
          <p:spPr>
            <a:xfrm>
              <a:off x="335513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4" name="Curved Up Arrow 63"/>
            <p:cNvSpPr/>
            <p:nvPr/>
          </p:nvSpPr>
          <p:spPr>
            <a:xfrm>
              <a:off x="3778758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5" name="Curved Up Arrow 64"/>
            <p:cNvSpPr/>
            <p:nvPr/>
          </p:nvSpPr>
          <p:spPr>
            <a:xfrm>
              <a:off x="4217508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6" name="Curved Up Arrow 65"/>
            <p:cNvSpPr/>
            <p:nvPr/>
          </p:nvSpPr>
          <p:spPr>
            <a:xfrm>
              <a:off x="4641136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7" name="Curved Up Arrow 66"/>
            <p:cNvSpPr/>
            <p:nvPr/>
          </p:nvSpPr>
          <p:spPr>
            <a:xfrm>
              <a:off x="5064764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8" name="Curved Up Arrow 67"/>
            <p:cNvSpPr/>
            <p:nvPr/>
          </p:nvSpPr>
          <p:spPr>
            <a:xfrm>
              <a:off x="5488392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9" name="Curved Up Arrow 68"/>
            <p:cNvSpPr/>
            <p:nvPr/>
          </p:nvSpPr>
          <p:spPr>
            <a:xfrm>
              <a:off x="591202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cxnSp>
        <p:nvCxnSpPr>
          <p:cNvPr id="71" name="Straight Connector 70"/>
          <p:cNvCxnSpPr/>
          <p:nvPr/>
        </p:nvCxnSpPr>
        <p:spPr>
          <a:xfrm>
            <a:off x="4221538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913629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34281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403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4677"/>
            <a:ext cx="211276" cy="19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0739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430976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86095" y="4967394"/>
            <a:ext cx="1244442" cy="177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11188" y="4753069"/>
            <a:ext cx="184309" cy="325042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>
            <a:off x="2248619" y="4579119"/>
            <a:ext cx="100487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6819"/>
            <a:ext cx="211276" cy="190738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20" name="Gerade Verbindung 72" descr=" 700"/>
          <p:cNvCxnSpPr>
            <a:cxnSpLocks noChangeShapeType="1"/>
          </p:cNvCxnSpPr>
          <p:nvPr/>
        </p:nvCxnSpPr>
        <p:spPr bwMode="auto">
          <a:xfrm flipV="1">
            <a:off x="925239" y="4384094"/>
            <a:ext cx="1646100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2" y="2926769"/>
            <a:ext cx="1504474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8" name="Gerade Verbindung 72" descr=" 700"/>
          <p:cNvCxnSpPr>
            <a:cxnSpLocks noChangeShapeType="1"/>
          </p:cNvCxnSpPr>
          <p:nvPr/>
        </p:nvCxnSpPr>
        <p:spPr bwMode="auto">
          <a:xfrm flipV="1">
            <a:off x="2569015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1" name="Rectangle 320"/>
          <p:cNvSpPr/>
          <p:nvPr/>
        </p:nvSpPr>
        <p:spPr>
          <a:xfrm>
            <a:off x="5025997" y="17355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2" name="Rectangle 321"/>
          <p:cNvSpPr/>
          <p:nvPr/>
        </p:nvSpPr>
        <p:spPr>
          <a:xfrm>
            <a:off x="5028320" y="4110399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3" name="Rectangle 322"/>
          <p:cNvSpPr/>
          <p:nvPr/>
        </p:nvSpPr>
        <p:spPr>
          <a:xfrm>
            <a:off x="5028320" y="542427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</a:t>
            </a:r>
            <a:r>
              <a:rPr lang="fr-FR" sz="1400" b="1" dirty="0">
                <a:solidFill>
                  <a:srgbClr val="FFFF00"/>
                </a:solidFill>
              </a:rPr>
              <a:t>-&gt;type</a:t>
            </a:r>
            <a:r>
              <a:rPr lang="fr-FR" sz="1400" dirty="0"/>
              <a:t> n)))</a:t>
            </a:r>
            <a:endParaRPr lang="en-GB" sz="1400" dirty="0"/>
          </a:p>
        </p:txBody>
      </p:sp>
      <p:sp>
        <p:nvSpPr>
          <p:cNvPr id="328" name="Oval 327"/>
          <p:cNvSpPr/>
          <p:nvPr/>
        </p:nvSpPr>
        <p:spPr>
          <a:xfrm>
            <a:off x="4531541" y="5030319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9" name="Oval 328"/>
          <p:cNvSpPr/>
          <p:nvPr/>
        </p:nvSpPr>
        <p:spPr>
          <a:xfrm>
            <a:off x="4387079" y="55544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4517901" y="46974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1" name="Oval 330"/>
          <p:cNvSpPr/>
          <p:nvPr/>
        </p:nvSpPr>
        <p:spPr>
          <a:xfrm>
            <a:off x="3022399" y="543376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Oval 331"/>
          <p:cNvSpPr/>
          <p:nvPr/>
        </p:nvSpPr>
        <p:spPr>
          <a:xfrm>
            <a:off x="1928703" y="4581262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3" name="Oval 332"/>
          <p:cNvSpPr/>
          <p:nvPr/>
        </p:nvSpPr>
        <p:spPr>
          <a:xfrm>
            <a:off x="4023374" y="4291941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4" name="Oval 333"/>
          <p:cNvSpPr/>
          <p:nvPr/>
        </p:nvSpPr>
        <p:spPr>
          <a:xfrm>
            <a:off x="2969314" y="336425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5" name="Oval 334"/>
          <p:cNvSpPr/>
          <p:nvPr/>
        </p:nvSpPr>
        <p:spPr>
          <a:xfrm>
            <a:off x="3946758" y="29416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7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6" name="Oval 335"/>
          <p:cNvSpPr/>
          <p:nvPr/>
        </p:nvSpPr>
        <p:spPr>
          <a:xfrm>
            <a:off x="2093064" y="2638235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8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7" name="Oval 336"/>
          <p:cNvSpPr/>
          <p:nvPr/>
        </p:nvSpPr>
        <p:spPr>
          <a:xfrm>
            <a:off x="1941714" y="3542514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9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9" name="Oval 338"/>
          <p:cNvSpPr/>
          <p:nvPr/>
        </p:nvSpPr>
        <p:spPr>
          <a:xfrm>
            <a:off x="1007163" y="581614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10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40" name="Oval 339"/>
          <p:cNvSpPr/>
          <p:nvPr/>
        </p:nvSpPr>
        <p:spPr>
          <a:xfrm>
            <a:off x="992389" y="4045838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11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V="1">
            <a:off x="3253493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V="1">
            <a:off x="3377318" y="4581262"/>
            <a:ext cx="0" cy="58293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</p:cNvCxnSpPr>
          <p:nvPr/>
        </p:nvCxnSpPr>
        <p:spPr bwMode="auto">
          <a:xfrm flipH="1">
            <a:off x="3377318" y="4581262"/>
            <a:ext cx="92370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49627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8" name="Rectangle 645"/>
          <p:cNvSpPr>
            <a:spLocks noChangeArrowheads="1"/>
          </p:cNvSpPr>
          <p:nvPr/>
        </p:nvSpPr>
        <p:spPr bwMode="auto">
          <a:xfrm rot="16200000">
            <a:off x="6438874" y="4807809"/>
            <a:ext cx="184309" cy="2112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GB" sz="1000">
              <a:latin typeface="Microsoft Sans Serif"/>
              <a:cs typeface="Microsoft Sans Serif"/>
            </a:endParaRPr>
          </a:p>
        </p:txBody>
      </p: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9" name="Rectangle 318"/>
          <p:cNvSpPr/>
          <p:nvPr/>
        </p:nvSpPr>
        <p:spPr>
          <a:xfrm>
            <a:off x="358034" y="1824410"/>
            <a:ext cx="4538539" cy="208954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G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Inherited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/>
              <a:t>(Block </a:t>
            </a:r>
            <a:r>
              <a:rPr lang="en-GB" sz="1400" dirty="0" err="1"/>
              <a:t>Stmt</a:t>
            </a:r>
            <a:r>
              <a:rPr lang="en-GB" sz="1400" dirty="0"/>
              <a:t>*) </a:t>
            </a:r>
            <a:r>
              <a:rPr lang="en-GB" sz="1400" dirty="0">
                <a:solidFill>
                  <a:srgbClr val="F79646"/>
                </a:solidFill>
              </a:rPr>
              <a:t>; Equation for </a:t>
            </a:r>
            <a:r>
              <a:rPr lang="en-GB" sz="1400" dirty="0" smtClean="0">
                <a:solidFill>
                  <a:srgbClr val="F79646"/>
                </a:solidFill>
              </a:rPr>
              <a:t>statements </a:t>
            </a:r>
            <a:r>
              <a:rPr lang="en-GB" sz="1400" dirty="0">
                <a:solidFill>
                  <a:srgbClr val="F79646"/>
                </a:solidFill>
              </a:rPr>
              <a:t>of blocks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(</a:t>
            </a:r>
            <a:r>
              <a:rPr lang="en-GB" sz="1400" dirty="0"/>
              <a:t>lambda (n name</a:t>
            </a:r>
            <a:r>
              <a:rPr lang="en-GB" sz="1400" dirty="0" smtClean="0"/>
              <a:t>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</a:t>
            </a:r>
            <a:r>
              <a:rPr lang="en-GB" sz="1400" dirty="0"/>
              <a:t>or (find-L-</a:t>
            </a:r>
            <a:r>
              <a:rPr lang="en-GB" sz="1400" dirty="0" err="1"/>
              <a:t>Decl</a:t>
            </a:r>
            <a:r>
              <a:rPr lang="en-GB" sz="1400" dirty="0"/>
              <a:t> name (&lt;- n) (</a:t>
            </a:r>
            <a:r>
              <a:rPr lang="en-GB" sz="1400" dirty="0">
                <a:solidFill>
                  <a:schemeClr val="bg1"/>
                </a:solidFill>
              </a:rPr>
              <a:t>index</a:t>
            </a:r>
            <a:r>
              <a:rPr lang="en-GB" sz="1400" dirty="0">
                <a:solidFill>
                  <a:srgbClr val="FFFF00"/>
                </a:solidFill>
              </a:rPr>
              <a:t> </a:t>
            </a:r>
            <a:r>
              <a:rPr lang="en-GB" sz="1400" dirty="0"/>
              <a:t>n))</a:t>
            </a:r>
          </a:p>
          <a:p>
            <a:r>
              <a:rPr lang="hr-HR" sz="1400" dirty="0"/>
              <a:t>	</a:t>
            </a:r>
            <a:r>
              <a:rPr lang="hr-HR" sz="1400" dirty="0" smtClean="0"/>
              <a:t>      (=G</a:t>
            </a:r>
            <a:r>
              <a:rPr lang="hr-HR" sz="1400" dirty="0"/>
              <a:t>-Decl (&lt;- (&lt;- n)) name)))</a:t>
            </a:r>
            <a:r>
              <a:rPr lang="hr-HR" sz="1400" dirty="0" smtClean="0"/>
              <a:t>)</a:t>
            </a:r>
          </a:p>
          <a:p>
            <a:r>
              <a:rPr lang="hr-HR" sz="1400" dirty="0"/>
              <a:t> </a:t>
            </a:r>
            <a:r>
              <a:rPr lang="hr-HR" sz="1400" dirty="0" smtClean="0"/>
              <a:t> </a:t>
            </a:r>
            <a:r>
              <a:rPr lang="en-US" sz="1400" dirty="0" smtClean="0"/>
              <a:t>(</a:t>
            </a:r>
            <a:r>
              <a:rPr lang="en-US" sz="1400" dirty="0"/>
              <a:t>(</a:t>
            </a:r>
            <a:r>
              <a:rPr lang="en-US" sz="1400" dirty="0" err="1"/>
              <a:t>Prog</a:t>
            </a:r>
            <a:r>
              <a:rPr lang="en-US" sz="1400" dirty="0"/>
              <a:t> </a:t>
            </a:r>
            <a:r>
              <a:rPr lang="en-US" sz="1400" dirty="0" err="1"/>
              <a:t>Stmt</a:t>
            </a:r>
            <a:r>
              <a:rPr lang="en-US" sz="1400" dirty="0"/>
              <a:t>*) </a:t>
            </a:r>
            <a:r>
              <a:rPr lang="en-US" sz="1400" dirty="0">
                <a:solidFill>
                  <a:srgbClr val="F79646"/>
                </a:solidFill>
              </a:rPr>
              <a:t>; Equation for </a:t>
            </a:r>
            <a:r>
              <a:rPr lang="en-US" sz="1400" dirty="0" smtClean="0">
                <a:solidFill>
                  <a:srgbClr val="F79646"/>
                </a:solidFill>
              </a:rPr>
              <a:t>statements </a:t>
            </a:r>
            <a:r>
              <a:rPr lang="en-US" sz="1400" dirty="0">
                <a:solidFill>
                  <a:srgbClr val="F79646"/>
                </a:solidFill>
              </a:rPr>
              <a:t>of programs</a:t>
            </a:r>
          </a:p>
          <a:p>
            <a:r>
              <a:rPr lang="en-US" sz="1400" dirty="0" smtClean="0"/>
              <a:t>       (</a:t>
            </a:r>
            <a:r>
              <a:rPr lang="en-US" sz="1400" dirty="0"/>
              <a:t>lambda (n name)</a:t>
            </a:r>
          </a:p>
          <a:p>
            <a:r>
              <a:rPr lang="en-US" sz="1400" dirty="0" smtClean="0"/>
              <a:t>	(</a:t>
            </a:r>
            <a:r>
              <a:rPr lang="en-US" sz="1400" dirty="0"/>
              <a:t>or (find-L-</a:t>
            </a:r>
            <a:r>
              <a:rPr lang="en-US" sz="1400" dirty="0" err="1"/>
              <a:t>Decl</a:t>
            </a:r>
            <a:r>
              <a:rPr lang="en-US" sz="1400" dirty="0"/>
              <a:t> name (&lt;- n) (index n))</a:t>
            </a:r>
          </a:p>
          <a:p>
            <a:r>
              <a:rPr lang="es-ES_tradnl" sz="1400" dirty="0"/>
              <a:t>	</a:t>
            </a:r>
            <a:r>
              <a:rPr lang="es-ES_tradnl" sz="1400" dirty="0" smtClean="0"/>
              <a:t>      (</a:t>
            </a:r>
            <a:r>
              <a:rPr lang="es-ES_tradnl" sz="1400" dirty="0"/>
              <a:t>-&gt;</a:t>
            </a:r>
            <a:r>
              <a:rPr lang="es-ES_tradnl" sz="1400" dirty="0" err="1"/>
              <a:t>DErr</a:t>
            </a:r>
            <a:r>
              <a:rPr lang="es-ES_tradnl" sz="1400" dirty="0"/>
              <a:t> (&lt;- (&lt;- n)))))))</a:t>
            </a:r>
            <a:endParaRPr lang="en-GB" sz="1400" dirty="0"/>
          </a:p>
        </p:txBody>
      </p:sp>
      <p:sp>
        <p:nvSpPr>
          <p:cNvPr id="320" name="Rectangle 319"/>
          <p:cNvSpPr/>
          <p:nvPr/>
        </p:nvSpPr>
        <p:spPr>
          <a:xfrm>
            <a:off x="5034682" y="1824410"/>
            <a:ext cx="4538539" cy="10319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L</a:t>
            </a:r>
            <a:r>
              <a:rPr lang="en-GB" sz="1400" dirty="0"/>
              <a:t>-</a:t>
            </a:r>
            <a:r>
              <a:rPr lang="en-GB" sz="1400" dirty="0" err="1"/>
              <a:t>Decl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dirty="0" err="1"/>
              <a:t>Stmt</a:t>
            </a:r>
            <a:r>
              <a:rPr lang="en-GB" sz="1400" dirty="0"/>
              <a:t> (lambda (n name) #f))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 err="1"/>
              <a:t>Decl</a:t>
            </a:r>
            <a:r>
              <a:rPr lang="en-US" sz="1400" dirty="0"/>
              <a:t> (lambda (n name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(</a:t>
            </a:r>
            <a:r>
              <a:rPr lang="en-US" sz="1400" dirty="0"/>
              <a:t>if (=? (-&gt;name n) name) n #f))))</a:t>
            </a:r>
            <a:endParaRPr lang="en-GB" sz="1400" dirty="0"/>
          </a:p>
        </p:txBody>
      </p:sp>
      <p:sp>
        <p:nvSpPr>
          <p:cNvPr id="321" name="Rectangle 320"/>
          <p:cNvSpPr/>
          <p:nvPr/>
        </p:nvSpPr>
        <p:spPr>
          <a:xfrm>
            <a:off x="5034682" y="3106792"/>
            <a:ext cx="4538539" cy="8101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Type </a:t>
            </a:r>
            <a:r>
              <a:rPr lang="en-GB" sz="1400" dirty="0">
                <a:solidFill>
                  <a:srgbClr val="F79646"/>
                </a:solidFill>
              </a:rPr>
              <a:t>; Synthesised attribute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/>
              <a:t>Use (lambda (n) </a:t>
            </a:r>
            <a:r>
              <a:rPr lang="en-US" sz="1400" dirty="0" smtClean="0"/>
              <a:t>(=Type (=G</a:t>
            </a:r>
            <a:r>
              <a:rPr lang="en-US" sz="1400" dirty="0"/>
              <a:t>-</a:t>
            </a:r>
            <a:r>
              <a:rPr lang="en-US" sz="1400" dirty="0" err="1"/>
              <a:t>Decl</a:t>
            </a:r>
            <a:r>
              <a:rPr lang="en-US" sz="1400" dirty="0"/>
              <a:t> n (-&gt;name n)))))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(</a:t>
            </a:r>
            <a:r>
              <a:rPr lang="fr-FR" sz="1400" dirty="0" err="1"/>
              <a:t>Decl</a:t>
            </a:r>
            <a:r>
              <a:rPr lang="fr-FR" sz="1400" dirty="0"/>
              <a:t> (lambda (n) (-&gt;type n)))</a:t>
            </a:r>
            <a:endParaRPr lang="en-GB" sz="1400" dirty="0"/>
          </a:p>
        </p:txBody>
      </p:sp>
      <p:sp>
        <p:nvSpPr>
          <p:cNvPr id="322" name="Oval 321"/>
          <p:cNvSpPr/>
          <p:nvPr/>
        </p:nvSpPr>
        <p:spPr>
          <a:xfrm>
            <a:off x="8480111" y="555298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3" name="Oval 322"/>
          <p:cNvSpPr/>
          <p:nvPr/>
        </p:nvSpPr>
        <p:spPr>
          <a:xfrm>
            <a:off x="8521567" y="465242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4" name="Oval 323"/>
          <p:cNvSpPr/>
          <p:nvPr/>
        </p:nvSpPr>
        <p:spPr>
          <a:xfrm>
            <a:off x="2435293" y="4843168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3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5" name="Oval 324"/>
          <p:cNvSpPr/>
          <p:nvPr/>
        </p:nvSpPr>
        <p:spPr>
          <a:xfrm>
            <a:off x="4476171" y="484777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4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6" name="Oval 325"/>
          <p:cNvSpPr/>
          <p:nvPr/>
        </p:nvSpPr>
        <p:spPr>
          <a:xfrm>
            <a:off x="6573732" y="4843168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5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7" name="Oval 326"/>
          <p:cNvSpPr/>
          <p:nvPr/>
        </p:nvSpPr>
        <p:spPr>
          <a:xfrm>
            <a:off x="6521544" y="546208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6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8" name="Oval 327"/>
          <p:cNvSpPr/>
          <p:nvPr/>
        </p:nvSpPr>
        <p:spPr>
          <a:xfrm>
            <a:off x="7052255" y="545338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7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9" name="Oval 328"/>
          <p:cNvSpPr/>
          <p:nvPr/>
        </p:nvSpPr>
        <p:spPr>
          <a:xfrm>
            <a:off x="5442461" y="6006884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8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0" name="Rectangular Callout 329"/>
          <p:cNvSpPr/>
          <p:nvPr/>
        </p:nvSpPr>
        <p:spPr>
          <a:xfrm>
            <a:off x="6714067" y="4058817"/>
            <a:ext cx="2859154" cy="593612"/>
          </a:xfrm>
          <a:prstGeom prst="wedgeRectCallout">
            <a:avLst>
              <a:gd name="adj1" fmla="val 31951"/>
              <a:gd name="adj2" fmla="val 45389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never queries</a:t>
            </a:r>
          </a:p>
          <a:p>
            <a:pPr algn="ctr"/>
            <a:r>
              <a:rPr lang="en-GB" dirty="0" smtClean="0"/>
              <a:t>G-</a:t>
            </a:r>
            <a:r>
              <a:rPr lang="en-GB" dirty="0" err="1" smtClean="0"/>
              <a:t>Decl</a:t>
            </a:r>
            <a:r>
              <a:rPr lang="en-GB" dirty="0" smtClean="0"/>
              <a:t> of enclosing block</a:t>
            </a:r>
            <a:endParaRPr lang="en-GB" dirty="0"/>
          </a:p>
        </p:txBody>
      </p:sp>
      <p:sp>
        <p:nvSpPr>
          <p:cNvPr id="331" name="Rectangular Callout 330"/>
          <p:cNvSpPr/>
          <p:nvPr/>
        </p:nvSpPr>
        <p:spPr>
          <a:xfrm>
            <a:off x="365153" y="4058817"/>
            <a:ext cx="3483130" cy="593612"/>
          </a:xfrm>
          <a:prstGeom prst="wedgeRectCallout">
            <a:avLst>
              <a:gd name="adj1" fmla="val -27137"/>
              <a:gd name="adj2" fmla="val -237824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dynamic dependencies (short circuit evaluated control-flow)</a:t>
            </a:r>
            <a:endParaRPr lang="en-GB" dirty="0"/>
          </a:p>
        </p:txBody>
      </p:sp>
      <p:sp>
        <p:nvSpPr>
          <p:cNvPr id="332" name="Oval 331"/>
          <p:cNvSpPr/>
          <p:nvPr/>
        </p:nvSpPr>
        <p:spPr>
          <a:xfrm>
            <a:off x="8578297" y="5032461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3" name="Oval 332"/>
          <p:cNvSpPr/>
          <p:nvPr/>
        </p:nvSpPr>
        <p:spPr>
          <a:xfrm>
            <a:off x="865969" y="2459196"/>
            <a:ext cx="518720" cy="460629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3449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0" grpId="0" animBg="1"/>
      <p:bldP spid="331" grpId="0" animBg="1"/>
      <p:bldP spid="33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Dynamic attribute dependency graphs</a:t>
            </a:r>
          </a:p>
        </p:txBody>
      </p:sp>
      <p:grpSp>
        <p:nvGrpSpPr>
          <p:cNvPr id="317" name="Group 316"/>
          <p:cNvGrpSpPr/>
          <p:nvPr/>
        </p:nvGrpSpPr>
        <p:grpSpPr>
          <a:xfrm>
            <a:off x="716284" y="1760910"/>
            <a:ext cx="8448736" cy="4569143"/>
            <a:chOff x="1603375" y="1482725"/>
            <a:chExt cx="5776913" cy="3384550"/>
          </a:xfrm>
        </p:grpSpPr>
        <p:sp>
          <p:nvSpPr>
            <p:cNvPr id="4" name="Rectangle 3"/>
            <p:cNvSpPr/>
            <p:nvPr/>
          </p:nvSpPr>
          <p:spPr bwMode="auto">
            <a:xfrm>
              <a:off x="1870075" y="2782888"/>
              <a:ext cx="287338" cy="7143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5" name="Gerade Verbindung 72" descr=" 700"/>
            <p:cNvCxnSpPr>
              <a:cxnSpLocks noChangeShapeType="1"/>
            </p:cNvCxnSpPr>
            <p:nvPr/>
          </p:nvCxnSpPr>
          <p:spPr bwMode="auto">
            <a:xfrm>
              <a:off x="1725613" y="2854325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725613" y="2781300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" name="Rectangle 6"/>
            <p:cNvSpPr/>
            <p:nvPr/>
          </p:nvSpPr>
          <p:spPr bwMode="auto">
            <a:xfrm>
              <a:off x="2092325" y="4149725"/>
              <a:ext cx="287338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8" name="Gerade Verbindung 72" descr=" 700"/>
            <p:cNvCxnSpPr>
              <a:cxnSpLocks noChangeShapeType="1"/>
              <a:endCxn id="7" idx="2"/>
            </p:cNvCxnSpPr>
            <p:nvPr/>
          </p:nvCxnSpPr>
          <p:spPr bwMode="auto">
            <a:xfrm flipV="1">
              <a:off x="2051050" y="4221163"/>
              <a:ext cx="185738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Rectangle 8"/>
            <p:cNvSpPr/>
            <p:nvPr/>
          </p:nvSpPr>
          <p:spPr bwMode="auto">
            <a:xfrm>
              <a:off x="3498850" y="4149725"/>
              <a:ext cx="287338" cy="7302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0" name="Gerade Verbindung 72" descr=" 700"/>
            <p:cNvCxnSpPr>
              <a:cxnSpLocks noChangeShapeType="1"/>
            </p:cNvCxnSpPr>
            <p:nvPr/>
          </p:nvCxnSpPr>
          <p:spPr bwMode="auto">
            <a:xfrm>
              <a:off x="3354388" y="4222750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354388" y="4149725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" name="Rectangle 11"/>
            <p:cNvSpPr/>
            <p:nvPr/>
          </p:nvSpPr>
          <p:spPr bwMode="auto">
            <a:xfrm>
              <a:off x="4913313" y="4149725"/>
              <a:ext cx="287337" cy="7302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3" name="Gerade Verbindung 72" descr=" 700"/>
            <p:cNvCxnSpPr>
              <a:cxnSpLocks noChangeShapeType="1"/>
            </p:cNvCxnSpPr>
            <p:nvPr/>
          </p:nvCxnSpPr>
          <p:spPr bwMode="auto">
            <a:xfrm>
              <a:off x="4768850" y="4222750"/>
              <a:ext cx="144463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768850" y="4149725"/>
              <a:ext cx="55563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" name="Rectangle 14"/>
            <p:cNvSpPr/>
            <p:nvPr/>
          </p:nvSpPr>
          <p:spPr bwMode="auto">
            <a:xfrm>
              <a:off x="6405563" y="4152900"/>
              <a:ext cx="287337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6" name="Gerade Verbindung 72" descr=" 700"/>
            <p:cNvCxnSpPr>
              <a:cxnSpLocks noChangeShapeType="1"/>
            </p:cNvCxnSpPr>
            <p:nvPr/>
          </p:nvCxnSpPr>
          <p:spPr bwMode="auto">
            <a:xfrm>
              <a:off x="6261100" y="4224338"/>
              <a:ext cx="144463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261100" y="4151313"/>
              <a:ext cx="55563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Rectangle 17"/>
            <p:cNvSpPr/>
            <p:nvPr/>
          </p:nvSpPr>
          <p:spPr bwMode="auto">
            <a:xfrm>
              <a:off x="6356350" y="2781300"/>
              <a:ext cx="287338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5019675" y="2781300"/>
              <a:ext cx="288925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sp>
          <p:nvSpPr>
            <p:cNvPr id="20" name="Oval 19"/>
            <p:cNvSpPr/>
            <p:nvPr/>
          </p:nvSpPr>
          <p:spPr bwMode="auto">
            <a:xfrm>
              <a:off x="4914900" y="1482725"/>
              <a:ext cx="504825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Prog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4340225" y="2058988"/>
              <a:ext cx="431800" cy="144462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Stmt</a:t>
              </a: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*</a:t>
              </a:r>
            </a:p>
          </p:txBody>
        </p:sp>
        <p:cxnSp>
          <p:nvCxnSpPr>
            <p:cNvPr id="22" name="Gerade Verbindung 72" descr=" 700"/>
            <p:cNvCxnSpPr>
              <a:cxnSpLocks noChangeShapeType="1"/>
              <a:stCxn id="20" idx="4"/>
              <a:endCxn id="21" idx="0"/>
            </p:cNvCxnSpPr>
            <p:nvPr/>
          </p:nvCxnSpPr>
          <p:spPr bwMode="auto">
            <a:xfrm flipH="1">
              <a:off x="4556125" y="1627188"/>
              <a:ext cx="611188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" name="Gerade Verbindung 72" descr=" 700"/>
            <p:cNvCxnSpPr>
              <a:cxnSpLocks noChangeShapeType="1"/>
              <a:stCxn id="20" idx="4"/>
            </p:cNvCxnSpPr>
            <p:nvPr/>
          </p:nvCxnSpPr>
          <p:spPr bwMode="auto">
            <a:xfrm>
              <a:off x="5167313" y="1627188"/>
              <a:ext cx="612775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" name="Gerade Verbindung 72" descr=" 700"/>
            <p:cNvCxnSpPr>
              <a:cxnSpLocks noChangeShapeType="1"/>
              <a:stCxn id="21" idx="4"/>
              <a:endCxn id="66" idx="0"/>
            </p:cNvCxnSpPr>
            <p:nvPr/>
          </p:nvCxnSpPr>
          <p:spPr bwMode="auto">
            <a:xfrm flipH="1">
              <a:off x="2227263" y="2203450"/>
              <a:ext cx="2328862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Oval 24"/>
            <p:cNvSpPr/>
            <p:nvPr/>
          </p:nvSpPr>
          <p:spPr bwMode="auto">
            <a:xfrm>
              <a:off x="3811588" y="2635250"/>
              <a:ext cx="503237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Block</a:t>
              </a:r>
            </a:p>
          </p:txBody>
        </p:sp>
        <p:cxnSp>
          <p:nvCxnSpPr>
            <p:cNvPr id="26" name="Gerade Verbindung 72" descr=" 700"/>
            <p:cNvCxnSpPr>
              <a:cxnSpLocks noChangeShapeType="1"/>
              <a:stCxn id="21" idx="4"/>
              <a:endCxn id="25" idx="0"/>
            </p:cNvCxnSpPr>
            <p:nvPr/>
          </p:nvCxnSpPr>
          <p:spPr bwMode="auto">
            <a:xfrm flipH="1">
              <a:off x="4064000" y="2203450"/>
              <a:ext cx="492125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Gerade Verbindung 72" descr=" 700"/>
            <p:cNvCxnSpPr>
              <a:cxnSpLocks noChangeShapeType="1"/>
              <a:stCxn id="39" idx="4"/>
              <a:endCxn id="28" idx="3"/>
            </p:cNvCxnSpPr>
            <p:nvPr/>
          </p:nvCxnSpPr>
          <p:spPr bwMode="auto">
            <a:xfrm flipH="1">
              <a:off x="3816350" y="4146550"/>
              <a:ext cx="1588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8" name="Diagonal liegende Ecken des Rechtecks schneiden 452"/>
            <p:cNvSpPr/>
            <p:nvPr/>
          </p:nvSpPr>
          <p:spPr bwMode="auto">
            <a:xfrm>
              <a:off x="3744913" y="4435475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29" name="Gerade Verbindung 72" descr=" 700"/>
            <p:cNvCxnSpPr>
              <a:cxnSpLocks noChangeShapeType="1"/>
              <a:stCxn id="37" idx="4"/>
              <a:endCxn id="39" idx="0"/>
            </p:cNvCxnSpPr>
            <p:nvPr/>
          </p:nvCxnSpPr>
          <p:spPr bwMode="auto">
            <a:xfrm flipH="1">
              <a:off x="3817938" y="3213100"/>
              <a:ext cx="249237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" name="Oval 29"/>
            <p:cNvSpPr/>
            <p:nvPr/>
          </p:nvSpPr>
          <p:spPr bwMode="auto">
            <a:xfrm>
              <a:off x="5049838" y="4003675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31" name="Diagonal liegende Ecken des Rechtecks schneiden 743"/>
            <p:cNvSpPr/>
            <p:nvPr/>
          </p:nvSpPr>
          <p:spPr bwMode="auto">
            <a:xfrm>
              <a:off x="5418138" y="4435475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32" name="Gerade Verbindung 72" descr=" 700"/>
            <p:cNvCxnSpPr>
              <a:cxnSpLocks noChangeShapeType="1"/>
              <a:stCxn id="30" idx="4"/>
            </p:cNvCxnSpPr>
            <p:nvPr/>
          </p:nvCxnSpPr>
          <p:spPr bwMode="auto">
            <a:xfrm flipH="1">
              <a:off x="5059363" y="4148138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3" name="Gerade Verbindung 72" descr=" 700"/>
            <p:cNvCxnSpPr>
              <a:cxnSpLocks noChangeShapeType="1"/>
              <a:stCxn id="37" idx="4"/>
              <a:endCxn id="30" idx="0"/>
            </p:cNvCxnSpPr>
            <p:nvPr/>
          </p:nvCxnSpPr>
          <p:spPr bwMode="auto">
            <a:xfrm>
              <a:off x="4067175" y="3213100"/>
              <a:ext cx="1198563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" name="Gerade Verbindung 72" descr=" 700"/>
            <p:cNvCxnSpPr>
              <a:cxnSpLocks noChangeShapeType="1"/>
              <a:stCxn id="37" idx="4"/>
              <a:endCxn id="44" idx="0"/>
            </p:cNvCxnSpPr>
            <p:nvPr/>
          </p:nvCxnSpPr>
          <p:spPr bwMode="auto">
            <a:xfrm>
              <a:off x="4067175" y="3213100"/>
              <a:ext cx="2663825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" name="Gerade Verbindung 72" descr=" 700"/>
            <p:cNvCxnSpPr>
              <a:cxnSpLocks noChangeShapeType="1"/>
              <a:stCxn id="21" idx="4"/>
              <a:endCxn id="54" idx="0"/>
            </p:cNvCxnSpPr>
            <p:nvPr/>
          </p:nvCxnSpPr>
          <p:spPr bwMode="auto">
            <a:xfrm>
              <a:off x="4556125" y="2203450"/>
              <a:ext cx="793750" cy="430213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" name="Gerade Verbindung 72" descr=" 700"/>
            <p:cNvCxnSpPr>
              <a:cxnSpLocks noChangeShapeType="1"/>
              <a:stCxn id="21" idx="4"/>
              <a:endCxn id="59" idx="0"/>
            </p:cNvCxnSpPr>
            <p:nvPr/>
          </p:nvCxnSpPr>
          <p:spPr bwMode="auto">
            <a:xfrm>
              <a:off x="4556125" y="2203450"/>
              <a:ext cx="2151063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7" name="Oval 36"/>
            <p:cNvSpPr/>
            <p:nvPr/>
          </p:nvSpPr>
          <p:spPr bwMode="auto">
            <a:xfrm>
              <a:off x="3851275" y="3068638"/>
              <a:ext cx="431800" cy="144462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Stmt</a:t>
              </a: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*</a:t>
              </a:r>
            </a:p>
          </p:txBody>
        </p:sp>
        <p:cxnSp>
          <p:nvCxnSpPr>
            <p:cNvPr id="38" name="Gerade Verbindung 72" descr=" 700"/>
            <p:cNvCxnSpPr>
              <a:cxnSpLocks noChangeShapeType="1"/>
              <a:stCxn id="25" idx="4"/>
              <a:endCxn id="37" idx="0"/>
            </p:cNvCxnSpPr>
            <p:nvPr/>
          </p:nvCxnSpPr>
          <p:spPr bwMode="auto">
            <a:xfrm>
              <a:off x="4064000" y="2779713"/>
              <a:ext cx="3175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9" name="Oval 38"/>
            <p:cNvSpPr/>
            <p:nvPr/>
          </p:nvSpPr>
          <p:spPr bwMode="auto">
            <a:xfrm>
              <a:off x="3638550" y="4003675"/>
              <a:ext cx="360363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40" name="Gerade Verbindung 72" descr=" 700"/>
            <p:cNvCxnSpPr>
              <a:cxnSpLocks noChangeShapeType="1"/>
              <a:stCxn id="39" idx="6"/>
            </p:cNvCxnSpPr>
            <p:nvPr/>
          </p:nvCxnSpPr>
          <p:spPr bwMode="auto">
            <a:xfrm>
              <a:off x="399891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" name="Gerade Verbindung 72" descr=" 700"/>
            <p:cNvCxnSpPr>
              <a:cxnSpLocks noChangeShapeType="1"/>
              <a:endCxn id="39" idx="2"/>
            </p:cNvCxnSpPr>
            <p:nvPr/>
          </p:nvCxnSpPr>
          <p:spPr bwMode="auto">
            <a:xfrm>
              <a:off x="3619500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2" name="Gerade Verbindung 72" descr=" 700"/>
            <p:cNvCxnSpPr>
              <a:cxnSpLocks noChangeShapeType="1"/>
              <a:stCxn id="44" idx="4"/>
              <a:endCxn id="43" idx="3"/>
            </p:cNvCxnSpPr>
            <p:nvPr/>
          </p:nvCxnSpPr>
          <p:spPr bwMode="auto">
            <a:xfrm flipH="1">
              <a:off x="6731000" y="4146550"/>
              <a:ext cx="0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3" name="Diagonal liegende Ecken des Rechtecks schneiden 452"/>
            <p:cNvSpPr/>
            <p:nvPr/>
          </p:nvSpPr>
          <p:spPr bwMode="auto">
            <a:xfrm>
              <a:off x="6657975" y="4435475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44" name="Oval 43"/>
            <p:cNvSpPr/>
            <p:nvPr/>
          </p:nvSpPr>
          <p:spPr bwMode="auto">
            <a:xfrm>
              <a:off x="6551613" y="4003675"/>
              <a:ext cx="360362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45" name="Gerade Verbindung 72" descr=" 700"/>
            <p:cNvCxnSpPr>
              <a:cxnSpLocks noChangeShapeType="1"/>
              <a:stCxn id="44" idx="6"/>
            </p:cNvCxnSpPr>
            <p:nvPr/>
          </p:nvCxnSpPr>
          <p:spPr bwMode="auto">
            <a:xfrm>
              <a:off x="6911975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" name="Gerade Verbindung 72" descr=" 700"/>
            <p:cNvCxnSpPr>
              <a:cxnSpLocks noChangeShapeType="1"/>
              <a:endCxn id="44" idx="2"/>
            </p:cNvCxnSpPr>
            <p:nvPr/>
          </p:nvCxnSpPr>
          <p:spPr bwMode="auto">
            <a:xfrm>
              <a:off x="653256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7" name="Rechteck 3"/>
            <p:cNvSpPr>
              <a:spLocks noChangeArrowheads="1"/>
            </p:cNvSpPr>
            <p:nvPr/>
          </p:nvSpPr>
          <p:spPr bwMode="auto">
            <a:xfrm>
              <a:off x="7080250" y="4005263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48" name="Rechteck 3"/>
            <p:cNvSpPr>
              <a:spLocks noChangeArrowheads="1"/>
            </p:cNvSpPr>
            <p:nvPr/>
          </p:nvSpPr>
          <p:spPr bwMode="auto">
            <a:xfrm>
              <a:off x="7223125" y="4005263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49" name="Gerade Verbindung 72" descr=" 700"/>
            <p:cNvCxnSpPr>
              <a:cxnSpLocks noChangeShapeType="1"/>
              <a:endCxn id="30" idx="2"/>
            </p:cNvCxnSpPr>
            <p:nvPr/>
          </p:nvCxnSpPr>
          <p:spPr bwMode="auto">
            <a:xfrm flipV="1">
              <a:off x="5030788" y="4075113"/>
              <a:ext cx="19050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" name="Gerade Verbindung 72" descr=" 700"/>
            <p:cNvCxnSpPr>
              <a:cxnSpLocks noChangeShapeType="1"/>
              <a:stCxn id="30" idx="6"/>
            </p:cNvCxnSpPr>
            <p:nvPr/>
          </p:nvCxnSpPr>
          <p:spPr bwMode="auto">
            <a:xfrm>
              <a:off x="5481638" y="4075113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" name="Rechteck 3"/>
            <p:cNvSpPr>
              <a:spLocks noChangeArrowheads="1"/>
            </p:cNvSpPr>
            <p:nvPr/>
          </p:nvSpPr>
          <p:spPr bwMode="auto">
            <a:xfrm>
              <a:off x="5935663" y="4005263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52" name="Gerade Verbindung 72" descr=" 700"/>
            <p:cNvCxnSpPr>
              <a:cxnSpLocks noChangeShapeType="1"/>
              <a:stCxn id="54" idx="4"/>
              <a:endCxn id="53" idx="3"/>
            </p:cNvCxnSpPr>
            <p:nvPr/>
          </p:nvCxnSpPr>
          <p:spPr bwMode="auto">
            <a:xfrm flipH="1">
              <a:off x="5348288" y="2776538"/>
              <a:ext cx="1587" cy="290512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3" name="Diagonal liegende Ecken des Rechtecks schneiden 452"/>
            <p:cNvSpPr/>
            <p:nvPr/>
          </p:nvSpPr>
          <p:spPr bwMode="auto">
            <a:xfrm>
              <a:off x="5275263" y="3067050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54" name="Oval 53"/>
            <p:cNvSpPr/>
            <p:nvPr/>
          </p:nvSpPr>
          <p:spPr bwMode="auto">
            <a:xfrm>
              <a:off x="5168900" y="2633663"/>
              <a:ext cx="360363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55" name="Gerade Verbindung 72" descr=" 700"/>
            <p:cNvCxnSpPr>
              <a:cxnSpLocks noChangeShapeType="1"/>
              <a:stCxn id="54" idx="6"/>
            </p:cNvCxnSpPr>
            <p:nvPr/>
          </p:nvCxnSpPr>
          <p:spPr bwMode="auto">
            <a:xfrm>
              <a:off x="5529263" y="2705100"/>
              <a:ext cx="19050" cy="1588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6" name="Gerade Verbindung 72" descr=" 700"/>
            <p:cNvCxnSpPr>
              <a:cxnSpLocks noChangeShapeType="1"/>
              <a:endCxn id="54" idx="2"/>
            </p:cNvCxnSpPr>
            <p:nvPr/>
          </p:nvCxnSpPr>
          <p:spPr bwMode="auto">
            <a:xfrm>
              <a:off x="5149850" y="2705100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7" name="Rechteck 3"/>
            <p:cNvSpPr>
              <a:spLocks noChangeArrowheads="1"/>
            </p:cNvSpPr>
            <p:nvPr/>
          </p:nvSpPr>
          <p:spPr bwMode="auto">
            <a:xfrm>
              <a:off x="5697538" y="2636838"/>
              <a:ext cx="144462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58" name="Rechteck 3"/>
            <p:cNvSpPr>
              <a:spLocks noChangeArrowheads="1"/>
            </p:cNvSpPr>
            <p:nvPr/>
          </p:nvSpPr>
          <p:spPr bwMode="auto">
            <a:xfrm>
              <a:off x="5840413" y="2636838"/>
              <a:ext cx="144462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59" name="Oval 58"/>
            <p:cNvSpPr/>
            <p:nvPr/>
          </p:nvSpPr>
          <p:spPr bwMode="auto">
            <a:xfrm>
              <a:off x="6491288" y="2635250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60" name="Diagonal liegende Ecken des Rechtecks schneiden 743"/>
            <p:cNvSpPr/>
            <p:nvPr/>
          </p:nvSpPr>
          <p:spPr bwMode="auto">
            <a:xfrm>
              <a:off x="6861175" y="3067050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61" name="Gerade Verbindung 72" descr=" 700"/>
            <p:cNvCxnSpPr>
              <a:cxnSpLocks noChangeShapeType="1"/>
              <a:stCxn id="60" idx="3"/>
              <a:endCxn id="59" idx="4"/>
            </p:cNvCxnSpPr>
            <p:nvPr/>
          </p:nvCxnSpPr>
          <p:spPr bwMode="auto">
            <a:xfrm flipH="1" flipV="1">
              <a:off x="6707188" y="2779713"/>
              <a:ext cx="227012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2" name="Gerade Verbindung 72" descr=" 700"/>
            <p:cNvCxnSpPr>
              <a:cxnSpLocks noChangeShapeType="1"/>
              <a:stCxn id="59" idx="4"/>
            </p:cNvCxnSpPr>
            <p:nvPr/>
          </p:nvCxnSpPr>
          <p:spPr bwMode="auto">
            <a:xfrm flipH="1">
              <a:off x="6500813" y="2779713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3" name="Gerade Verbindung 72" descr=" 700"/>
            <p:cNvCxnSpPr>
              <a:cxnSpLocks noChangeShapeType="1"/>
              <a:endCxn id="59" idx="2"/>
            </p:cNvCxnSpPr>
            <p:nvPr/>
          </p:nvCxnSpPr>
          <p:spPr bwMode="auto">
            <a:xfrm flipV="1">
              <a:off x="6473825" y="2706688"/>
              <a:ext cx="17463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4" name="Gerade Verbindung 72" descr=" 700"/>
            <p:cNvCxnSpPr>
              <a:cxnSpLocks noChangeShapeType="1"/>
              <a:stCxn id="59" idx="6"/>
            </p:cNvCxnSpPr>
            <p:nvPr/>
          </p:nvCxnSpPr>
          <p:spPr bwMode="auto">
            <a:xfrm>
              <a:off x="6923088" y="2706688"/>
              <a:ext cx="23812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5" name="Rechteck 3"/>
            <p:cNvSpPr>
              <a:spLocks noChangeArrowheads="1"/>
            </p:cNvSpPr>
            <p:nvPr/>
          </p:nvSpPr>
          <p:spPr bwMode="auto">
            <a:xfrm>
              <a:off x="7235825" y="2636838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66" name="Oval 65"/>
            <p:cNvSpPr/>
            <p:nvPr/>
          </p:nvSpPr>
          <p:spPr bwMode="auto">
            <a:xfrm>
              <a:off x="2011363" y="2635250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67" name="Diagonal liegende Ecken des Rechtecks schneiden 743"/>
            <p:cNvSpPr/>
            <p:nvPr/>
          </p:nvSpPr>
          <p:spPr bwMode="auto">
            <a:xfrm>
              <a:off x="2381250" y="3067050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68" name="Gerade Verbindung 72" descr=" 700"/>
            <p:cNvCxnSpPr>
              <a:cxnSpLocks noChangeShapeType="1"/>
              <a:stCxn id="67" idx="3"/>
              <a:endCxn id="66" idx="4"/>
            </p:cNvCxnSpPr>
            <p:nvPr/>
          </p:nvCxnSpPr>
          <p:spPr bwMode="auto">
            <a:xfrm flipH="1" flipV="1">
              <a:off x="2227263" y="2779713"/>
              <a:ext cx="22542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9" name="Gerade Verbindung 72" descr=" 700"/>
            <p:cNvCxnSpPr>
              <a:cxnSpLocks noChangeShapeType="1"/>
              <a:stCxn id="66" idx="4"/>
            </p:cNvCxnSpPr>
            <p:nvPr/>
          </p:nvCxnSpPr>
          <p:spPr bwMode="auto">
            <a:xfrm flipH="1">
              <a:off x="2020888" y="2779713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0" name="Gerade Verbindung 72" descr=" 700"/>
            <p:cNvCxnSpPr>
              <a:cxnSpLocks noChangeShapeType="1"/>
              <a:endCxn id="66" idx="2"/>
            </p:cNvCxnSpPr>
            <p:nvPr/>
          </p:nvCxnSpPr>
          <p:spPr bwMode="auto">
            <a:xfrm flipV="1">
              <a:off x="1992313" y="2706688"/>
              <a:ext cx="19050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1" name="Gerade Verbindung 72" descr=" 700"/>
            <p:cNvCxnSpPr>
              <a:cxnSpLocks noChangeShapeType="1"/>
              <a:stCxn id="66" idx="6"/>
            </p:cNvCxnSpPr>
            <p:nvPr/>
          </p:nvCxnSpPr>
          <p:spPr bwMode="auto">
            <a:xfrm>
              <a:off x="2443163" y="2706688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2" name="Rechteck 3"/>
            <p:cNvSpPr>
              <a:spLocks noChangeArrowheads="1"/>
            </p:cNvSpPr>
            <p:nvPr/>
          </p:nvSpPr>
          <p:spPr bwMode="auto">
            <a:xfrm>
              <a:off x="2905125" y="2636838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73" name="Gerade Verbindung 72" descr=" 700"/>
            <p:cNvCxnSpPr>
              <a:cxnSpLocks noChangeShapeType="1"/>
              <a:endCxn id="25" idx="2"/>
            </p:cNvCxnSpPr>
            <p:nvPr/>
          </p:nvCxnSpPr>
          <p:spPr bwMode="auto">
            <a:xfrm flipV="1">
              <a:off x="3789363" y="2706688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4" name="Gerade Verbindung 72" descr=" 700"/>
            <p:cNvCxnSpPr>
              <a:cxnSpLocks noChangeShapeType="1"/>
              <a:stCxn id="25" idx="6"/>
            </p:cNvCxnSpPr>
            <p:nvPr/>
          </p:nvCxnSpPr>
          <p:spPr bwMode="auto">
            <a:xfrm>
              <a:off x="4314825" y="2706688"/>
              <a:ext cx="23813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804988" y="2490788"/>
              <a:ext cx="4603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1844675" y="2493963"/>
              <a:ext cx="1108075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7" name="Gerade Verbindung 72" descr=" 700"/>
            <p:cNvCxnSpPr>
              <a:cxnSpLocks noChangeShapeType="1"/>
              <a:stCxn id="72" idx="0"/>
            </p:cNvCxnSpPr>
            <p:nvPr/>
          </p:nvCxnSpPr>
          <p:spPr bwMode="auto">
            <a:xfrm flipH="1" flipV="1">
              <a:off x="2951163" y="2493963"/>
              <a:ext cx="26987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8" name="Gerade Verbindung 72" descr=" 700"/>
            <p:cNvCxnSpPr>
              <a:cxnSpLocks noChangeShapeType="1"/>
              <a:endCxn id="94" idx="0"/>
            </p:cNvCxnSpPr>
            <p:nvPr/>
          </p:nvCxnSpPr>
          <p:spPr bwMode="auto">
            <a:xfrm flipH="1">
              <a:off x="6257925" y="2490788"/>
              <a:ext cx="41275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6299200" y="2490788"/>
              <a:ext cx="936625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0" name="Gerade Verbindung 72" descr=" 700"/>
            <p:cNvCxnSpPr>
              <a:cxnSpLocks noChangeShapeType="1"/>
              <a:stCxn id="65" idx="0"/>
            </p:cNvCxnSpPr>
            <p:nvPr/>
          </p:nvCxnSpPr>
          <p:spPr bwMode="auto">
            <a:xfrm flipH="1" flipV="1">
              <a:off x="7237413" y="2490788"/>
              <a:ext cx="71437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1" name="Rechteck 3"/>
            <p:cNvSpPr>
              <a:spLocks noChangeArrowheads="1"/>
            </p:cNvSpPr>
            <p:nvPr/>
          </p:nvSpPr>
          <p:spPr bwMode="auto">
            <a:xfrm>
              <a:off x="3497263" y="2706688"/>
              <a:ext cx="144462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82" name="Rechteck 3"/>
            <p:cNvSpPr>
              <a:spLocks noChangeArrowheads="1"/>
            </p:cNvSpPr>
            <p:nvPr/>
          </p:nvSpPr>
          <p:spPr bwMode="auto">
            <a:xfrm>
              <a:off x="3497263" y="2635250"/>
              <a:ext cx="144462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83" name="Rechteck 3"/>
            <p:cNvSpPr>
              <a:spLocks noChangeArrowheads="1"/>
            </p:cNvSpPr>
            <p:nvPr/>
          </p:nvSpPr>
          <p:spPr bwMode="auto">
            <a:xfrm>
              <a:off x="3641725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84" name="Rechteck 3"/>
            <p:cNvSpPr>
              <a:spLocks noChangeArrowheads="1"/>
            </p:cNvSpPr>
            <p:nvPr/>
          </p:nvSpPr>
          <p:spPr bwMode="auto">
            <a:xfrm>
              <a:off x="3497263" y="2635250"/>
              <a:ext cx="287337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85" name="Gerade Verbindung 72" descr=" 700"/>
            <p:cNvCxnSpPr>
              <a:cxnSpLocks noChangeShapeType="1"/>
            </p:cNvCxnSpPr>
            <p:nvPr/>
          </p:nvCxnSpPr>
          <p:spPr bwMode="auto">
            <a:xfrm>
              <a:off x="5429250" y="1914525"/>
              <a:ext cx="222250" cy="1651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259138" y="1914525"/>
              <a:ext cx="2170112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7" name="Rechteck 3"/>
            <p:cNvSpPr>
              <a:spLocks noChangeArrowheads="1"/>
            </p:cNvSpPr>
            <p:nvPr/>
          </p:nvSpPr>
          <p:spPr bwMode="auto">
            <a:xfrm>
              <a:off x="2473325" y="2706688"/>
              <a:ext cx="144463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88" name="Rechteck 3"/>
            <p:cNvSpPr>
              <a:spLocks noChangeArrowheads="1"/>
            </p:cNvSpPr>
            <p:nvPr/>
          </p:nvSpPr>
          <p:spPr bwMode="auto">
            <a:xfrm>
              <a:off x="2473325" y="2635250"/>
              <a:ext cx="144463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89" name="Rechteck 3"/>
            <p:cNvSpPr>
              <a:spLocks noChangeArrowheads="1"/>
            </p:cNvSpPr>
            <p:nvPr/>
          </p:nvSpPr>
          <p:spPr bwMode="auto">
            <a:xfrm>
              <a:off x="2617788" y="2636838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90" name="Rechteck 3"/>
            <p:cNvSpPr>
              <a:spLocks noChangeArrowheads="1"/>
            </p:cNvSpPr>
            <p:nvPr/>
          </p:nvSpPr>
          <p:spPr bwMode="auto">
            <a:xfrm>
              <a:off x="2473325" y="2635250"/>
              <a:ext cx="287338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91" name="Rechteck 3"/>
            <p:cNvSpPr>
              <a:spLocks noChangeArrowheads="1"/>
            </p:cNvSpPr>
            <p:nvPr/>
          </p:nvSpPr>
          <p:spPr bwMode="auto">
            <a:xfrm>
              <a:off x="4859338" y="2635250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92" name="Rechteck 3"/>
            <p:cNvSpPr>
              <a:spLocks noChangeArrowheads="1"/>
            </p:cNvSpPr>
            <p:nvPr/>
          </p:nvSpPr>
          <p:spPr bwMode="auto">
            <a:xfrm>
              <a:off x="5003800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93" name="Rechteck 3"/>
            <p:cNvSpPr>
              <a:spLocks noChangeArrowheads="1"/>
            </p:cNvSpPr>
            <p:nvPr/>
          </p:nvSpPr>
          <p:spPr bwMode="auto">
            <a:xfrm>
              <a:off x="4859338" y="2635250"/>
              <a:ext cx="287337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94" name="Rechteck 3"/>
            <p:cNvSpPr>
              <a:spLocks noChangeArrowheads="1"/>
            </p:cNvSpPr>
            <p:nvPr/>
          </p:nvSpPr>
          <p:spPr bwMode="auto">
            <a:xfrm>
              <a:off x="6184900" y="2635250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95" name="Rechteck 3"/>
            <p:cNvSpPr>
              <a:spLocks noChangeArrowheads="1"/>
            </p:cNvSpPr>
            <p:nvPr/>
          </p:nvSpPr>
          <p:spPr bwMode="auto">
            <a:xfrm>
              <a:off x="6329363" y="2636838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96" name="Rechteck 3"/>
            <p:cNvSpPr>
              <a:spLocks noChangeArrowheads="1"/>
            </p:cNvSpPr>
            <p:nvPr/>
          </p:nvSpPr>
          <p:spPr bwMode="auto">
            <a:xfrm>
              <a:off x="6184900" y="2635250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9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935538" y="2490788"/>
              <a:ext cx="3968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970463" y="2492375"/>
              <a:ext cx="763587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9" name="Gerade Verbindung 72" descr=" 700"/>
            <p:cNvCxnSpPr>
              <a:cxnSpLocks noChangeShapeType="1"/>
              <a:endCxn id="57" idx="0"/>
            </p:cNvCxnSpPr>
            <p:nvPr/>
          </p:nvCxnSpPr>
          <p:spPr bwMode="auto">
            <a:xfrm>
              <a:off x="5737225" y="2490788"/>
              <a:ext cx="31750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544763" y="2779713"/>
              <a:ext cx="34925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1" name="Rechteck 3"/>
            <p:cNvSpPr>
              <a:spLocks noChangeArrowheads="1"/>
            </p:cNvSpPr>
            <p:nvPr/>
          </p:nvSpPr>
          <p:spPr bwMode="auto">
            <a:xfrm>
              <a:off x="1700213" y="2635250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02" name="Rechteck 3"/>
            <p:cNvSpPr>
              <a:spLocks noChangeArrowheads="1"/>
            </p:cNvSpPr>
            <p:nvPr/>
          </p:nvSpPr>
          <p:spPr bwMode="auto">
            <a:xfrm>
              <a:off x="1844675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03" name="Rechteck 3"/>
            <p:cNvSpPr>
              <a:spLocks noChangeArrowheads="1"/>
            </p:cNvSpPr>
            <p:nvPr/>
          </p:nvSpPr>
          <p:spPr bwMode="auto">
            <a:xfrm>
              <a:off x="1700213" y="2635250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0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899025" y="2346325"/>
              <a:ext cx="125730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5" name="Gerade Verbindung 72" descr=" 700"/>
            <p:cNvCxnSpPr>
              <a:cxnSpLocks noChangeShapeType="1"/>
            </p:cNvCxnSpPr>
            <p:nvPr/>
          </p:nvCxnSpPr>
          <p:spPr bwMode="auto">
            <a:xfrm>
              <a:off x="6156325" y="2347913"/>
              <a:ext cx="69850" cy="2873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733550" y="2347913"/>
              <a:ext cx="92075" cy="2857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7" name="Rechteck 3"/>
            <p:cNvSpPr>
              <a:spLocks noChangeArrowheads="1"/>
            </p:cNvSpPr>
            <p:nvPr/>
          </p:nvSpPr>
          <p:spPr bwMode="auto">
            <a:xfrm>
              <a:off x="6238875" y="4003675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08" name="Rechteck 3"/>
            <p:cNvSpPr>
              <a:spLocks noChangeArrowheads="1"/>
            </p:cNvSpPr>
            <p:nvPr/>
          </p:nvSpPr>
          <p:spPr bwMode="auto">
            <a:xfrm>
              <a:off x="638333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09" name="Rechteck 3"/>
            <p:cNvSpPr>
              <a:spLocks noChangeArrowheads="1"/>
            </p:cNvSpPr>
            <p:nvPr/>
          </p:nvSpPr>
          <p:spPr bwMode="auto">
            <a:xfrm>
              <a:off x="6238875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b="1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1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346825" y="3859213"/>
              <a:ext cx="39688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383338" y="3856038"/>
              <a:ext cx="73996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" name="Gerade Verbindung 72" descr=" 700"/>
            <p:cNvCxnSpPr>
              <a:cxnSpLocks noChangeShapeType="1"/>
            </p:cNvCxnSpPr>
            <p:nvPr/>
          </p:nvCxnSpPr>
          <p:spPr bwMode="auto">
            <a:xfrm>
              <a:off x="7123298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3" name="Rechteck 3"/>
            <p:cNvSpPr>
              <a:spLocks noChangeArrowheads="1"/>
            </p:cNvSpPr>
            <p:nvPr/>
          </p:nvSpPr>
          <p:spPr bwMode="auto">
            <a:xfrm>
              <a:off x="5503863" y="4003675"/>
              <a:ext cx="144462" cy="146050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14" name="Rechteck 3"/>
            <p:cNvSpPr>
              <a:spLocks noChangeArrowheads="1"/>
            </p:cNvSpPr>
            <p:nvPr/>
          </p:nvSpPr>
          <p:spPr bwMode="auto">
            <a:xfrm>
              <a:off x="5648325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15" name="Rechteck 3"/>
            <p:cNvSpPr>
              <a:spLocks noChangeArrowheads="1"/>
            </p:cNvSpPr>
            <p:nvPr/>
          </p:nvSpPr>
          <p:spPr bwMode="auto">
            <a:xfrm>
              <a:off x="5503863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16" name="Rechteck 3"/>
            <p:cNvSpPr>
              <a:spLocks noChangeArrowheads="1"/>
            </p:cNvSpPr>
            <p:nvPr/>
          </p:nvSpPr>
          <p:spPr bwMode="auto">
            <a:xfrm>
              <a:off x="4741863" y="4003675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17" name="Rechteck 3"/>
            <p:cNvSpPr>
              <a:spLocks noChangeArrowheads="1"/>
            </p:cNvSpPr>
            <p:nvPr/>
          </p:nvSpPr>
          <p:spPr bwMode="auto">
            <a:xfrm>
              <a:off x="4886325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18" name="Rechteck 3"/>
            <p:cNvSpPr>
              <a:spLocks noChangeArrowheads="1"/>
            </p:cNvSpPr>
            <p:nvPr/>
          </p:nvSpPr>
          <p:spPr bwMode="auto">
            <a:xfrm>
              <a:off x="4741863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19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835525" y="3857625"/>
              <a:ext cx="41275" cy="1444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876800" y="3856038"/>
              <a:ext cx="106045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935663" y="3857625"/>
              <a:ext cx="73025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2" name="Rechteck 3"/>
            <p:cNvSpPr>
              <a:spLocks noChangeArrowheads="1"/>
            </p:cNvSpPr>
            <p:nvPr/>
          </p:nvSpPr>
          <p:spPr bwMode="auto">
            <a:xfrm>
              <a:off x="4311650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123" name="Rechteck 3"/>
            <p:cNvSpPr>
              <a:spLocks noChangeArrowheads="1"/>
            </p:cNvSpPr>
            <p:nvPr/>
          </p:nvSpPr>
          <p:spPr bwMode="auto">
            <a:xfrm>
              <a:off x="4454525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124" name="Rechteck 3"/>
            <p:cNvSpPr>
              <a:spLocks noChangeArrowheads="1"/>
            </p:cNvSpPr>
            <p:nvPr/>
          </p:nvSpPr>
          <p:spPr bwMode="auto">
            <a:xfrm>
              <a:off x="4022725" y="4003675"/>
              <a:ext cx="144463" cy="146050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25" name="Rechteck 3"/>
            <p:cNvSpPr>
              <a:spLocks noChangeArrowheads="1"/>
            </p:cNvSpPr>
            <p:nvPr/>
          </p:nvSpPr>
          <p:spPr bwMode="auto">
            <a:xfrm>
              <a:off x="416718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26" name="Rechteck 3"/>
            <p:cNvSpPr>
              <a:spLocks noChangeArrowheads="1"/>
            </p:cNvSpPr>
            <p:nvPr/>
          </p:nvSpPr>
          <p:spPr bwMode="auto">
            <a:xfrm>
              <a:off x="4022725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27" name="Rechteck 3"/>
            <p:cNvSpPr>
              <a:spLocks noChangeArrowheads="1"/>
            </p:cNvSpPr>
            <p:nvPr/>
          </p:nvSpPr>
          <p:spPr bwMode="auto">
            <a:xfrm>
              <a:off x="3330575" y="4003675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28" name="Rechteck 3"/>
            <p:cNvSpPr>
              <a:spLocks noChangeArrowheads="1"/>
            </p:cNvSpPr>
            <p:nvPr/>
          </p:nvSpPr>
          <p:spPr bwMode="auto">
            <a:xfrm>
              <a:off x="347503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29" name="Rechteck 3"/>
            <p:cNvSpPr>
              <a:spLocks noChangeArrowheads="1"/>
            </p:cNvSpPr>
            <p:nvPr/>
          </p:nvSpPr>
          <p:spPr bwMode="auto">
            <a:xfrm>
              <a:off x="3330575" y="4003675"/>
              <a:ext cx="287338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3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429000" y="3859213"/>
              <a:ext cx="39688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463925" y="3859213"/>
              <a:ext cx="884238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2" name="Gerade Verbindung 72" descr=" 700"/>
            <p:cNvCxnSpPr>
              <a:cxnSpLocks noChangeShapeType="1"/>
            </p:cNvCxnSpPr>
            <p:nvPr/>
          </p:nvCxnSpPr>
          <p:spPr bwMode="auto">
            <a:xfrm>
              <a:off x="4348163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" name="Gerade Verbindung 72" descr=" 700"/>
            <p:cNvCxnSpPr>
              <a:cxnSpLocks noChangeShapeType="1"/>
              <a:stCxn id="135" idx="4"/>
              <a:endCxn id="134" idx="3"/>
            </p:cNvCxnSpPr>
            <p:nvPr/>
          </p:nvCxnSpPr>
          <p:spPr bwMode="auto">
            <a:xfrm flipH="1">
              <a:off x="2405063" y="4146550"/>
              <a:ext cx="1587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4" name="Diagonal liegende Ecken des Rechtecks schneiden 452"/>
            <p:cNvSpPr/>
            <p:nvPr/>
          </p:nvSpPr>
          <p:spPr bwMode="auto">
            <a:xfrm>
              <a:off x="2333625" y="4435475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35" name="Oval 134"/>
            <p:cNvSpPr/>
            <p:nvPr/>
          </p:nvSpPr>
          <p:spPr bwMode="auto">
            <a:xfrm>
              <a:off x="2227263" y="4003675"/>
              <a:ext cx="360362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36" name="Gerade Verbindung 72" descr=" 700"/>
            <p:cNvCxnSpPr>
              <a:cxnSpLocks noChangeShapeType="1"/>
              <a:stCxn id="135" idx="6"/>
            </p:cNvCxnSpPr>
            <p:nvPr/>
          </p:nvCxnSpPr>
          <p:spPr bwMode="auto">
            <a:xfrm>
              <a:off x="2587625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7" name="Gerade Verbindung 72" descr=" 700"/>
            <p:cNvCxnSpPr>
              <a:cxnSpLocks noChangeShapeType="1"/>
              <a:endCxn id="135" idx="2"/>
            </p:cNvCxnSpPr>
            <p:nvPr/>
          </p:nvCxnSpPr>
          <p:spPr bwMode="auto">
            <a:xfrm>
              <a:off x="220821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8" name="Rechteck 3"/>
            <p:cNvSpPr>
              <a:spLocks noChangeArrowheads="1"/>
            </p:cNvSpPr>
            <p:nvPr/>
          </p:nvSpPr>
          <p:spPr bwMode="auto">
            <a:xfrm>
              <a:off x="2900363" y="4003675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139" name="Rechteck 3"/>
            <p:cNvSpPr>
              <a:spLocks noChangeArrowheads="1"/>
            </p:cNvSpPr>
            <p:nvPr/>
          </p:nvSpPr>
          <p:spPr bwMode="auto">
            <a:xfrm>
              <a:off x="3043238" y="4003675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40" name="Rechteck 3"/>
            <p:cNvSpPr>
              <a:spLocks noChangeArrowheads="1"/>
            </p:cNvSpPr>
            <p:nvPr/>
          </p:nvSpPr>
          <p:spPr bwMode="auto">
            <a:xfrm>
              <a:off x="2611438" y="4075113"/>
              <a:ext cx="144462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41" name="Rechteck 3"/>
            <p:cNvSpPr>
              <a:spLocks noChangeArrowheads="1"/>
            </p:cNvSpPr>
            <p:nvPr/>
          </p:nvSpPr>
          <p:spPr bwMode="auto">
            <a:xfrm>
              <a:off x="2611438" y="4003675"/>
              <a:ext cx="144462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42" name="Rechteck 3"/>
            <p:cNvSpPr>
              <a:spLocks noChangeArrowheads="1"/>
            </p:cNvSpPr>
            <p:nvPr/>
          </p:nvSpPr>
          <p:spPr bwMode="auto">
            <a:xfrm>
              <a:off x="2755900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43" name="Rechteck 3"/>
            <p:cNvSpPr>
              <a:spLocks noChangeArrowheads="1"/>
            </p:cNvSpPr>
            <p:nvPr/>
          </p:nvSpPr>
          <p:spPr bwMode="auto">
            <a:xfrm>
              <a:off x="2611438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44" name="Rechteck 3"/>
            <p:cNvSpPr>
              <a:spLocks noChangeArrowheads="1"/>
            </p:cNvSpPr>
            <p:nvPr/>
          </p:nvSpPr>
          <p:spPr bwMode="auto">
            <a:xfrm>
              <a:off x="1919288" y="4003675"/>
              <a:ext cx="144462" cy="144463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45" name="Rechteck 3"/>
            <p:cNvSpPr>
              <a:spLocks noChangeArrowheads="1"/>
            </p:cNvSpPr>
            <p:nvPr/>
          </p:nvSpPr>
          <p:spPr bwMode="auto">
            <a:xfrm>
              <a:off x="2063750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46" name="Rechteck 3"/>
            <p:cNvSpPr>
              <a:spLocks noChangeArrowheads="1"/>
            </p:cNvSpPr>
            <p:nvPr/>
          </p:nvSpPr>
          <p:spPr bwMode="auto">
            <a:xfrm>
              <a:off x="1919288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b="1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4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39938" y="3859213"/>
              <a:ext cx="3968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79625" y="3859213"/>
              <a:ext cx="85725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9" name="Gerade Verbindung 72" descr=" 700"/>
            <p:cNvCxnSpPr>
              <a:cxnSpLocks noChangeShapeType="1"/>
            </p:cNvCxnSpPr>
            <p:nvPr/>
          </p:nvCxnSpPr>
          <p:spPr bwMode="auto">
            <a:xfrm>
              <a:off x="2936875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684463" y="4148138"/>
              <a:ext cx="0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000250" y="4148138"/>
              <a:ext cx="34925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2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727325" y="3716338"/>
              <a:ext cx="2852738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53" name="Group 643"/>
            <p:cNvGrpSpPr>
              <a:grpSpLocks/>
            </p:cNvGrpSpPr>
            <p:nvPr/>
          </p:nvGrpSpPr>
          <p:grpSpPr bwMode="auto">
            <a:xfrm rot="-5400000">
              <a:off x="4026694" y="3669507"/>
              <a:ext cx="136525" cy="300037"/>
              <a:chOff x="1454150" y="989112"/>
              <a:chExt cx="136525" cy="144016"/>
            </a:xfrm>
          </p:grpSpPr>
          <p:sp>
            <p:nvSpPr>
              <p:cNvPr id="154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55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6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157" name="Group 643"/>
            <p:cNvGrpSpPr>
              <a:grpSpLocks/>
            </p:cNvGrpSpPr>
            <p:nvPr/>
          </p:nvGrpSpPr>
          <p:grpSpPr bwMode="auto">
            <a:xfrm rot="-5400000">
              <a:off x="5511006" y="3745707"/>
              <a:ext cx="136525" cy="144462"/>
              <a:chOff x="1454150" y="989112"/>
              <a:chExt cx="136525" cy="144016"/>
            </a:xfrm>
          </p:grpSpPr>
          <p:sp>
            <p:nvSpPr>
              <p:cNvPr id="158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59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0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61" name="Gerade Verbindung 72" descr=" 700"/>
            <p:cNvCxnSpPr>
              <a:cxnSpLocks noChangeShapeType="1"/>
            </p:cNvCxnSpPr>
            <p:nvPr/>
          </p:nvCxnSpPr>
          <p:spPr bwMode="auto">
            <a:xfrm>
              <a:off x="6218238" y="3714750"/>
              <a:ext cx="69850" cy="2889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2" name="Gerade Verbindung 72" descr=" 700"/>
            <p:cNvCxnSpPr>
              <a:cxnSpLocks noChangeShapeType="1"/>
            </p:cNvCxnSpPr>
            <p:nvPr/>
          </p:nvCxnSpPr>
          <p:spPr bwMode="auto">
            <a:xfrm>
              <a:off x="5578475" y="3714750"/>
              <a:ext cx="0" cy="2889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" name="Gerade Verbindung 72" descr=" 700"/>
            <p:cNvCxnSpPr>
              <a:cxnSpLocks noChangeShapeType="1"/>
            </p:cNvCxnSpPr>
            <p:nvPr/>
          </p:nvCxnSpPr>
          <p:spPr bwMode="auto">
            <a:xfrm>
              <a:off x="4787900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64" name="Group 643"/>
            <p:cNvGrpSpPr>
              <a:grpSpLocks/>
            </p:cNvGrpSpPr>
            <p:nvPr/>
          </p:nvGrpSpPr>
          <p:grpSpPr bwMode="auto">
            <a:xfrm rot="-5400000">
              <a:off x="3983831" y="3606007"/>
              <a:ext cx="136525" cy="144462"/>
              <a:chOff x="1454150" y="989112"/>
              <a:chExt cx="136525" cy="144016"/>
            </a:xfrm>
          </p:grpSpPr>
          <p:sp>
            <p:nvSpPr>
              <p:cNvPr id="165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66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7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68" name="Gerade Verbindung 72" descr=" 700"/>
            <p:cNvCxnSpPr>
              <a:cxnSpLocks noChangeShapeType="1"/>
            </p:cNvCxnSpPr>
            <p:nvPr/>
          </p:nvCxnSpPr>
          <p:spPr bwMode="auto">
            <a:xfrm>
              <a:off x="4051300" y="3571875"/>
              <a:ext cx="3175" cy="4318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9" name="Gerade Verbindung 72" descr=" 700"/>
            <p:cNvCxnSpPr>
              <a:cxnSpLocks noChangeShapeType="1"/>
            </p:cNvCxnSpPr>
            <p:nvPr/>
          </p:nvCxnSpPr>
          <p:spPr bwMode="auto">
            <a:xfrm>
              <a:off x="4132263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651125" y="3570288"/>
              <a:ext cx="1400175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71" name="Group 643"/>
            <p:cNvGrpSpPr>
              <a:grpSpLocks/>
            </p:cNvGrpSpPr>
            <p:nvPr/>
          </p:nvGrpSpPr>
          <p:grpSpPr bwMode="auto">
            <a:xfrm rot="-5400000">
              <a:off x="3309144" y="3602831"/>
              <a:ext cx="136525" cy="144463"/>
              <a:chOff x="1454150" y="989112"/>
              <a:chExt cx="136525" cy="144016"/>
            </a:xfrm>
          </p:grpSpPr>
          <p:sp>
            <p:nvSpPr>
              <p:cNvPr id="172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73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4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75" name="Gerade Verbindung 72" descr=" 700"/>
            <p:cNvCxnSpPr>
              <a:cxnSpLocks noChangeShapeType="1"/>
              <a:endCxn id="82" idx="1"/>
            </p:cNvCxnSpPr>
            <p:nvPr/>
          </p:nvCxnSpPr>
          <p:spPr bwMode="auto">
            <a:xfrm flipV="1">
              <a:off x="3378200" y="2671763"/>
              <a:ext cx="119063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378200" y="2671763"/>
              <a:ext cx="3175" cy="133191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77" name="Group 643"/>
            <p:cNvGrpSpPr>
              <a:grpSpLocks/>
            </p:cNvGrpSpPr>
            <p:nvPr/>
          </p:nvGrpSpPr>
          <p:grpSpPr bwMode="auto">
            <a:xfrm rot="-5400000">
              <a:off x="2478881" y="2382045"/>
              <a:ext cx="136525" cy="144462"/>
              <a:chOff x="1454150" y="989112"/>
              <a:chExt cx="136525" cy="144016"/>
            </a:xfrm>
          </p:grpSpPr>
          <p:sp>
            <p:nvSpPr>
              <p:cNvPr id="178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79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0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81" name="Gerade Verbindung 72" descr=" 700"/>
            <p:cNvCxnSpPr>
              <a:cxnSpLocks noChangeShapeType="1"/>
            </p:cNvCxnSpPr>
            <p:nvPr/>
          </p:nvCxnSpPr>
          <p:spPr bwMode="auto">
            <a:xfrm>
              <a:off x="2544763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2" name="Gerade Verbindung 72" descr=" 700"/>
            <p:cNvCxnSpPr>
              <a:cxnSpLocks noChangeShapeType="1"/>
            </p:cNvCxnSpPr>
            <p:nvPr/>
          </p:nvCxnSpPr>
          <p:spPr bwMode="auto">
            <a:xfrm>
              <a:off x="4897438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3" name="Gerade Verbindung 72" descr=" 700"/>
            <p:cNvCxnSpPr>
              <a:cxnSpLocks noChangeShapeType="1"/>
            </p:cNvCxnSpPr>
            <p:nvPr/>
          </p:nvCxnSpPr>
          <p:spPr bwMode="auto">
            <a:xfrm>
              <a:off x="3571875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02325" y="4724400"/>
              <a:ext cx="125095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7156450" y="4151313"/>
              <a:ext cx="0" cy="57626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180263" y="4149725"/>
              <a:ext cx="34925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7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300913" y="4149725"/>
              <a:ext cx="0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8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213600" y="4219575"/>
              <a:ext cx="87313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1743075" y="3425825"/>
              <a:ext cx="3175" cy="1296988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0" name="Gerade Verbindung 72" descr=" 700"/>
            <p:cNvCxnSpPr>
              <a:cxnSpLocks noChangeShapeType="1"/>
            </p:cNvCxnSpPr>
            <p:nvPr/>
          </p:nvCxnSpPr>
          <p:spPr bwMode="auto">
            <a:xfrm>
              <a:off x="1746250" y="4722813"/>
              <a:ext cx="2641600" cy="158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411663" y="4148138"/>
              <a:ext cx="34925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2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532313" y="4148138"/>
              <a:ext cx="0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3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445000" y="4217988"/>
              <a:ext cx="87313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001963" y="4148138"/>
              <a:ext cx="34925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122613" y="4148138"/>
              <a:ext cx="1587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035300" y="4217988"/>
              <a:ext cx="88900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7" name="Gerade Verbindung 72" descr=" 700"/>
            <p:cNvCxnSpPr>
              <a:cxnSpLocks noChangeShapeType="1"/>
            </p:cNvCxnSpPr>
            <p:nvPr/>
          </p:nvCxnSpPr>
          <p:spPr bwMode="auto">
            <a:xfrm>
              <a:off x="1603375" y="4867275"/>
              <a:ext cx="1368425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603375" y="1771650"/>
              <a:ext cx="0" cy="30956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9" name="Gerade Verbindung 72" descr=" 700"/>
            <p:cNvCxnSpPr>
              <a:cxnSpLocks noChangeShapeType="1"/>
            </p:cNvCxnSpPr>
            <p:nvPr/>
          </p:nvCxnSpPr>
          <p:spPr bwMode="auto">
            <a:xfrm>
              <a:off x="1603375" y="1771650"/>
              <a:ext cx="4108450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0" name="Gerade Verbindung 72" descr=" 700"/>
            <p:cNvCxnSpPr>
              <a:cxnSpLocks noChangeShapeType="1"/>
              <a:endCxn id="209" idx="0"/>
            </p:cNvCxnSpPr>
            <p:nvPr/>
          </p:nvCxnSpPr>
          <p:spPr bwMode="auto">
            <a:xfrm>
              <a:off x="5705475" y="1771650"/>
              <a:ext cx="385763" cy="287338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01" name="Group 636"/>
            <p:cNvGrpSpPr>
              <a:grpSpLocks/>
            </p:cNvGrpSpPr>
            <p:nvPr/>
          </p:nvGrpSpPr>
          <p:grpSpPr bwMode="auto">
            <a:xfrm rot="-5400000">
              <a:off x="2899569" y="4612481"/>
              <a:ext cx="136525" cy="144463"/>
              <a:chOff x="1454150" y="989112"/>
              <a:chExt cx="136525" cy="144016"/>
            </a:xfrm>
          </p:grpSpPr>
          <p:sp>
            <p:nvSpPr>
              <p:cNvPr id="202" name="Rectangle 637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03" name="Curved Connector 639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4" name="Curved Connector 640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205" name="Rechteck 3"/>
            <p:cNvSpPr>
              <a:spLocks noChangeArrowheads="1"/>
            </p:cNvSpPr>
            <p:nvPr/>
          </p:nvSpPr>
          <p:spPr bwMode="auto">
            <a:xfrm>
              <a:off x="2760663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206" name="Rechteck 3"/>
            <p:cNvSpPr>
              <a:spLocks noChangeArrowheads="1"/>
            </p:cNvSpPr>
            <p:nvPr/>
          </p:nvSpPr>
          <p:spPr bwMode="auto">
            <a:xfrm>
              <a:off x="5791200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207" name="Rechteck 3"/>
            <p:cNvSpPr>
              <a:spLocks noChangeArrowheads="1"/>
            </p:cNvSpPr>
            <p:nvPr/>
          </p:nvSpPr>
          <p:spPr bwMode="auto">
            <a:xfrm>
              <a:off x="7091363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cxnSp>
          <p:nvCxnSpPr>
            <p:cNvPr id="20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92813" y="2130425"/>
              <a:ext cx="25400" cy="1588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09" name="Rechteck 3"/>
            <p:cNvSpPr>
              <a:spLocks noChangeArrowheads="1"/>
            </p:cNvSpPr>
            <p:nvPr/>
          </p:nvSpPr>
          <p:spPr bwMode="auto">
            <a:xfrm>
              <a:off x="6018213" y="205898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grpSp>
          <p:nvGrpSpPr>
            <p:cNvPr id="210" name="Group 643"/>
            <p:cNvGrpSpPr>
              <a:grpSpLocks/>
            </p:cNvGrpSpPr>
            <p:nvPr/>
          </p:nvGrpSpPr>
          <p:grpSpPr bwMode="auto">
            <a:xfrm rot="10800000">
              <a:off x="3271838" y="2698750"/>
              <a:ext cx="136525" cy="855663"/>
              <a:chOff x="1454150" y="989112"/>
              <a:chExt cx="136525" cy="144016"/>
            </a:xfrm>
          </p:grpSpPr>
          <p:sp>
            <p:nvSpPr>
              <p:cNvPr id="211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12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3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14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519488" y="2781300"/>
              <a:ext cx="0" cy="3603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79625" y="3143250"/>
              <a:ext cx="1441450" cy="4127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16" name="Group 643"/>
            <p:cNvGrpSpPr>
              <a:grpSpLocks/>
            </p:cNvGrpSpPr>
            <p:nvPr/>
          </p:nvGrpSpPr>
          <p:grpSpPr bwMode="auto">
            <a:xfrm rot="-6469307">
              <a:off x="2561431" y="2753520"/>
              <a:ext cx="136525" cy="1255712"/>
              <a:chOff x="1454150" y="989112"/>
              <a:chExt cx="136525" cy="144016"/>
            </a:xfrm>
          </p:grpSpPr>
          <p:sp>
            <p:nvSpPr>
              <p:cNvPr id="217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18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9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2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746250" y="3425825"/>
              <a:ext cx="402590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21" name="Group 643"/>
            <p:cNvGrpSpPr>
              <a:grpSpLocks/>
            </p:cNvGrpSpPr>
            <p:nvPr/>
          </p:nvGrpSpPr>
          <p:grpSpPr bwMode="auto">
            <a:xfrm rot="10800000">
              <a:off x="3413125" y="2851150"/>
              <a:ext cx="136525" cy="144463"/>
              <a:chOff x="1454150" y="989112"/>
              <a:chExt cx="136525" cy="144016"/>
            </a:xfrm>
          </p:grpSpPr>
          <p:sp>
            <p:nvSpPr>
              <p:cNvPr id="222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23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4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2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568700" y="2927350"/>
              <a:ext cx="787400" cy="63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26" name="Group 643"/>
            <p:cNvGrpSpPr>
              <a:grpSpLocks/>
            </p:cNvGrpSpPr>
            <p:nvPr/>
          </p:nvGrpSpPr>
          <p:grpSpPr bwMode="auto">
            <a:xfrm rot="-5400000">
              <a:off x="2622550" y="3671888"/>
              <a:ext cx="136525" cy="298450"/>
              <a:chOff x="1454150" y="989112"/>
              <a:chExt cx="136525" cy="144016"/>
            </a:xfrm>
          </p:grpSpPr>
          <p:sp>
            <p:nvSpPr>
              <p:cNvPr id="227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28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9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30" name="Gerade Verbindung 72" descr=" 700"/>
            <p:cNvCxnSpPr>
              <a:cxnSpLocks noChangeShapeType="1"/>
            </p:cNvCxnSpPr>
            <p:nvPr/>
          </p:nvCxnSpPr>
          <p:spPr bwMode="auto">
            <a:xfrm>
              <a:off x="2651125" y="3571875"/>
              <a:ext cx="0" cy="4318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1" name="Gerade Verbindung 72" descr=" 700"/>
            <p:cNvCxnSpPr>
              <a:cxnSpLocks noChangeShapeType="1"/>
            </p:cNvCxnSpPr>
            <p:nvPr/>
          </p:nvCxnSpPr>
          <p:spPr bwMode="auto">
            <a:xfrm>
              <a:off x="2730500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2" name="Gerade Verbindung 72" descr=" 700"/>
            <p:cNvCxnSpPr>
              <a:cxnSpLocks noChangeShapeType="1"/>
              <a:stCxn id="37" idx="4"/>
              <a:endCxn id="135" idx="0"/>
            </p:cNvCxnSpPr>
            <p:nvPr/>
          </p:nvCxnSpPr>
          <p:spPr bwMode="auto">
            <a:xfrm flipH="1">
              <a:off x="2406650" y="3213100"/>
              <a:ext cx="1660525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3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794375" y="2781300"/>
              <a:ext cx="34925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915025" y="2781300"/>
              <a:ext cx="1588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827713" y="2851150"/>
              <a:ext cx="88900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36" name="Diagonal liegende Ecken des Rechtecks schneiden 743"/>
            <p:cNvSpPr/>
            <p:nvPr/>
          </p:nvSpPr>
          <p:spPr bwMode="auto">
            <a:xfrm>
              <a:off x="1812925" y="3068638"/>
              <a:ext cx="455613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Integer</a:t>
              </a:r>
            </a:p>
          </p:txBody>
        </p:sp>
        <p:sp>
          <p:nvSpPr>
            <p:cNvPr id="237" name="Diagonal liegende Ecken des Rechtecks schneiden 452"/>
            <p:cNvSpPr/>
            <p:nvPr/>
          </p:nvSpPr>
          <p:spPr bwMode="auto">
            <a:xfrm>
              <a:off x="6326188" y="3068638"/>
              <a:ext cx="360362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Real</a:t>
              </a:r>
            </a:p>
          </p:txBody>
        </p:sp>
        <p:sp>
          <p:nvSpPr>
            <p:cNvPr id="238" name="Diagonal liegende Ecken des Rechtecks schneiden 452"/>
            <p:cNvSpPr/>
            <p:nvPr/>
          </p:nvSpPr>
          <p:spPr bwMode="auto">
            <a:xfrm>
              <a:off x="4881563" y="4437063"/>
              <a:ext cx="361950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Real</a:t>
              </a:r>
            </a:p>
          </p:txBody>
        </p:sp>
        <p:cxnSp>
          <p:nvCxnSpPr>
            <p:cNvPr id="23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257550" y="2927350"/>
              <a:ext cx="3111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584450" y="2924175"/>
              <a:ext cx="67310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543175" y="2346325"/>
              <a:ext cx="235585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42" name="Group 643"/>
            <p:cNvGrpSpPr>
              <a:grpSpLocks/>
            </p:cNvGrpSpPr>
            <p:nvPr/>
          </p:nvGrpSpPr>
          <p:grpSpPr bwMode="auto">
            <a:xfrm rot="-5400000">
              <a:off x="3191669" y="2237581"/>
              <a:ext cx="136525" cy="144463"/>
              <a:chOff x="1454150" y="989112"/>
              <a:chExt cx="136525" cy="144016"/>
            </a:xfrm>
          </p:grpSpPr>
          <p:sp>
            <p:nvSpPr>
              <p:cNvPr id="243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44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5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46" name="Gerade Verbindung 72" descr=" 700"/>
            <p:cNvCxnSpPr>
              <a:cxnSpLocks noChangeShapeType="1"/>
            </p:cNvCxnSpPr>
            <p:nvPr/>
          </p:nvCxnSpPr>
          <p:spPr bwMode="auto">
            <a:xfrm>
              <a:off x="3259138" y="1914525"/>
              <a:ext cx="0" cy="10080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822450" y="2349500"/>
              <a:ext cx="71755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8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580063" y="3714750"/>
              <a:ext cx="633412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570288" y="2781300"/>
              <a:ext cx="1587" cy="1524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" name="Gerade Verbindung 72" descr=" 700"/>
            <p:cNvCxnSpPr>
              <a:cxnSpLocks noChangeShapeType="1"/>
              <a:endCxn id="67" idx="0"/>
            </p:cNvCxnSpPr>
            <p:nvPr/>
          </p:nvCxnSpPr>
          <p:spPr bwMode="auto">
            <a:xfrm flipH="1" flipV="1">
              <a:off x="2525713" y="3140075"/>
              <a:ext cx="4492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7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004050" y="3140075"/>
              <a:ext cx="304800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7308850" y="2781300"/>
              <a:ext cx="4763" cy="3619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561013" y="4508500"/>
              <a:ext cx="449262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60" name="Group 643"/>
            <p:cNvGrpSpPr>
              <a:grpSpLocks/>
            </p:cNvGrpSpPr>
            <p:nvPr/>
          </p:nvGrpSpPr>
          <p:grpSpPr bwMode="auto">
            <a:xfrm rot="5400000">
              <a:off x="5800725" y="4437063"/>
              <a:ext cx="136525" cy="219075"/>
              <a:chOff x="1454150" y="989112"/>
              <a:chExt cx="136525" cy="144016"/>
            </a:xfrm>
          </p:grpSpPr>
          <p:sp>
            <p:nvSpPr>
              <p:cNvPr id="261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62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3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64" name="Gerade Verbindung 72" descr=" 700"/>
            <p:cNvCxnSpPr>
              <a:cxnSpLocks noChangeShapeType="1"/>
              <a:endCxn id="238" idx="1"/>
            </p:cNvCxnSpPr>
            <p:nvPr/>
          </p:nvCxnSpPr>
          <p:spPr bwMode="auto">
            <a:xfrm flipV="1">
              <a:off x="5057775" y="4581525"/>
              <a:ext cx="4763" cy="1428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060950" y="4721225"/>
              <a:ext cx="7683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28825" y="3211513"/>
              <a:ext cx="4763" cy="1428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32000" y="3351213"/>
              <a:ext cx="7683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68" name="Group 643"/>
            <p:cNvGrpSpPr>
              <a:grpSpLocks/>
            </p:cNvGrpSpPr>
            <p:nvPr/>
          </p:nvGrpSpPr>
          <p:grpSpPr bwMode="auto">
            <a:xfrm rot="5400000">
              <a:off x="2767013" y="3068638"/>
              <a:ext cx="136525" cy="219075"/>
              <a:chOff x="1454150" y="989112"/>
              <a:chExt cx="136525" cy="144016"/>
            </a:xfrm>
          </p:grpSpPr>
          <p:sp>
            <p:nvSpPr>
              <p:cNvPr id="269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70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1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72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939925" y="3611563"/>
              <a:ext cx="111125" cy="3937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73" name="Group 643"/>
            <p:cNvGrpSpPr>
              <a:grpSpLocks/>
            </p:cNvGrpSpPr>
            <p:nvPr/>
          </p:nvGrpSpPr>
          <p:grpSpPr bwMode="auto">
            <a:xfrm rot="5400000">
              <a:off x="2820988" y="2725738"/>
              <a:ext cx="136525" cy="473075"/>
              <a:chOff x="1454150" y="989112"/>
              <a:chExt cx="136525" cy="144016"/>
            </a:xfrm>
          </p:grpSpPr>
          <p:sp>
            <p:nvSpPr>
              <p:cNvPr id="274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75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6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77" name="Gerade Verbindung 72" descr=" 700"/>
            <p:cNvCxnSpPr>
              <a:cxnSpLocks noChangeShapeType="1"/>
              <a:stCxn id="72" idx="2"/>
            </p:cNvCxnSpPr>
            <p:nvPr/>
          </p:nvCxnSpPr>
          <p:spPr bwMode="auto">
            <a:xfrm flipH="1">
              <a:off x="2971800" y="2779713"/>
              <a:ext cx="6350" cy="36671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870200" y="2779713"/>
              <a:ext cx="1588" cy="64611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9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805113" y="2778125"/>
              <a:ext cx="0" cy="5762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0" name="Gerade Verbindung 72" descr=" 700"/>
            <p:cNvCxnSpPr>
              <a:cxnSpLocks noChangeShapeType="1"/>
              <a:endCxn id="134" idx="0"/>
            </p:cNvCxnSpPr>
            <p:nvPr/>
          </p:nvCxnSpPr>
          <p:spPr bwMode="auto">
            <a:xfrm flipH="1" flipV="1">
              <a:off x="2478088" y="4508500"/>
              <a:ext cx="458787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5424488" y="3136900"/>
              <a:ext cx="312737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2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772150" y="2781300"/>
              <a:ext cx="0" cy="6477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3" name="Gerade Verbindung 72" descr=" 700"/>
            <p:cNvCxnSpPr>
              <a:cxnSpLocks noChangeShapeType="1"/>
            </p:cNvCxnSpPr>
            <p:nvPr/>
          </p:nvCxnSpPr>
          <p:spPr bwMode="auto">
            <a:xfrm>
              <a:off x="5737225" y="2781300"/>
              <a:ext cx="0" cy="3603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897313" y="4508500"/>
              <a:ext cx="458787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804025" y="4508500"/>
              <a:ext cx="314325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6" name="Gerade Verbindung 72" descr=" 700"/>
            <p:cNvCxnSpPr>
              <a:cxnSpLocks noChangeShapeType="1"/>
            </p:cNvCxnSpPr>
            <p:nvPr/>
          </p:nvCxnSpPr>
          <p:spPr bwMode="auto">
            <a:xfrm>
              <a:off x="7119938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87" name="Oval 286"/>
            <p:cNvSpPr/>
            <p:nvPr/>
          </p:nvSpPr>
          <p:spPr bwMode="auto">
            <a:xfrm>
              <a:off x="5559425" y="2060575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DErr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288" name="Gerade Verbindung 72" descr=" 700"/>
            <p:cNvCxnSpPr>
              <a:cxnSpLocks noChangeShapeType="1"/>
            </p:cNvCxnSpPr>
            <p:nvPr/>
          </p:nvCxnSpPr>
          <p:spPr bwMode="auto">
            <a:xfrm>
              <a:off x="2401888" y="2705100"/>
              <a:ext cx="0" cy="3603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9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401888" y="2667000"/>
              <a:ext cx="66675" cy="381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401888" y="2740025"/>
              <a:ext cx="66675" cy="3651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1" name="Gerade Verbindung 72" descr=" 700"/>
            <p:cNvCxnSpPr>
              <a:cxnSpLocks noChangeShapeType="1"/>
              <a:stCxn id="31" idx="3"/>
              <a:endCxn id="30" idx="4"/>
            </p:cNvCxnSpPr>
            <p:nvPr/>
          </p:nvCxnSpPr>
          <p:spPr bwMode="auto">
            <a:xfrm flipH="1" flipV="1">
              <a:off x="5265738" y="4148138"/>
              <a:ext cx="22542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2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02325" y="4148138"/>
              <a:ext cx="0" cy="5746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3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834063" y="4149725"/>
              <a:ext cx="0" cy="5746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4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007100" y="4149725"/>
              <a:ext cx="4763" cy="36671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4389438" y="4148138"/>
              <a:ext cx="0" cy="57626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32000" y="4289425"/>
              <a:ext cx="650875" cy="63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971800" y="4148138"/>
              <a:ext cx="0" cy="7191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8" name="Gerade Verbindung 72" descr=" 700"/>
            <p:cNvCxnSpPr>
              <a:cxnSpLocks noChangeShapeType="1"/>
            </p:cNvCxnSpPr>
            <p:nvPr/>
          </p:nvCxnSpPr>
          <p:spPr bwMode="auto">
            <a:xfrm>
              <a:off x="2935288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9" name="Gerade Verbindung 72" descr=" 700"/>
            <p:cNvCxnSpPr>
              <a:cxnSpLocks noChangeShapeType="1"/>
            </p:cNvCxnSpPr>
            <p:nvPr/>
          </p:nvCxnSpPr>
          <p:spPr bwMode="auto">
            <a:xfrm>
              <a:off x="4875213" y="2852738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0" name="Gerade Verbindung 72" descr=" 700"/>
            <p:cNvCxnSpPr>
              <a:cxnSpLocks noChangeShapeType="1"/>
              <a:stCxn id="91" idx="2"/>
            </p:cNvCxnSpPr>
            <p:nvPr/>
          </p:nvCxnSpPr>
          <p:spPr bwMode="auto">
            <a:xfrm flipH="1">
              <a:off x="4875213" y="2779713"/>
              <a:ext cx="57150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1" name="Gerade Verbindung 72" descr=" 700"/>
            <p:cNvCxnSpPr>
              <a:cxnSpLocks noChangeShapeType="1"/>
            </p:cNvCxnSpPr>
            <p:nvPr/>
          </p:nvCxnSpPr>
          <p:spPr bwMode="auto">
            <a:xfrm>
              <a:off x="6211888" y="2852738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2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208713" y="2781300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3" name="Rectangle 302"/>
            <p:cNvSpPr/>
            <p:nvPr/>
          </p:nvSpPr>
          <p:spPr bwMode="auto">
            <a:xfrm>
              <a:off x="3708400" y="2782888"/>
              <a:ext cx="287338" cy="7143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304" name="Gerade Verbindung 72" descr=" 700"/>
            <p:cNvCxnSpPr>
              <a:cxnSpLocks noChangeShapeType="1"/>
              <a:endCxn id="303" idx="0"/>
            </p:cNvCxnSpPr>
            <p:nvPr/>
          </p:nvCxnSpPr>
          <p:spPr bwMode="auto">
            <a:xfrm>
              <a:off x="3851275" y="2565400"/>
              <a:ext cx="0" cy="2174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621088" y="2562225"/>
              <a:ext cx="17462" cy="682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6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635375" y="2565400"/>
              <a:ext cx="21590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665538" y="2859088"/>
              <a:ext cx="185737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8" name="Gerade Verbindung 72" descr=" 700"/>
            <p:cNvCxnSpPr>
              <a:cxnSpLocks noChangeShapeType="1"/>
            </p:cNvCxnSpPr>
            <p:nvPr/>
          </p:nvCxnSpPr>
          <p:spPr bwMode="auto">
            <a:xfrm>
              <a:off x="4354513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9" name="Gerade Verbindung 72" descr=" 700"/>
            <p:cNvCxnSpPr>
              <a:cxnSpLocks noChangeShapeType="1"/>
              <a:stCxn id="113" idx="2"/>
              <a:endCxn id="31" idx="3"/>
            </p:cNvCxnSpPr>
            <p:nvPr/>
          </p:nvCxnSpPr>
          <p:spPr bwMode="auto">
            <a:xfrm flipH="1">
              <a:off x="5491163" y="4149725"/>
              <a:ext cx="85725" cy="2857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10" name="Rechteck 3"/>
            <p:cNvSpPr>
              <a:spLocks noChangeArrowheads="1"/>
            </p:cNvSpPr>
            <p:nvPr/>
          </p:nvSpPr>
          <p:spPr bwMode="auto">
            <a:xfrm>
              <a:off x="6935788" y="4006850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1" name="Rechteck 3"/>
            <p:cNvSpPr>
              <a:spLocks noChangeArrowheads="1"/>
            </p:cNvSpPr>
            <p:nvPr/>
          </p:nvSpPr>
          <p:spPr bwMode="auto">
            <a:xfrm>
              <a:off x="6948488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2" name="Rechteck 3"/>
            <p:cNvSpPr>
              <a:spLocks noChangeArrowheads="1"/>
            </p:cNvSpPr>
            <p:nvPr/>
          </p:nvSpPr>
          <p:spPr bwMode="auto">
            <a:xfrm>
              <a:off x="5553075" y="2636838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3" name="Rechteck 3"/>
            <p:cNvSpPr>
              <a:spLocks noChangeArrowheads="1"/>
            </p:cNvSpPr>
            <p:nvPr/>
          </p:nvSpPr>
          <p:spPr bwMode="auto">
            <a:xfrm>
              <a:off x="4340225" y="2636838"/>
              <a:ext cx="144463" cy="146050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314" name="Rechteck 3"/>
            <p:cNvSpPr>
              <a:spLocks noChangeArrowheads="1"/>
            </p:cNvSpPr>
            <p:nvPr/>
          </p:nvSpPr>
          <p:spPr bwMode="auto">
            <a:xfrm>
              <a:off x="4484688" y="2638425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5" name="Rechteck 3"/>
            <p:cNvSpPr>
              <a:spLocks noChangeArrowheads="1"/>
            </p:cNvSpPr>
            <p:nvPr/>
          </p:nvSpPr>
          <p:spPr bwMode="auto">
            <a:xfrm>
              <a:off x="4340225" y="2636838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316" name="Gerade Verbindung 72" descr=" 700"/>
            <p:cNvCxnSpPr>
              <a:cxnSpLocks noChangeShapeType="1"/>
              <a:endCxn id="313" idx="2"/>
            </p:cNvCxnSpPr>
            <p:nvPr/>
          </p:nvCxnSpPr>
          <p:spPr bwMode="auto">
            <a:xfrm flipV="1">
              <a:off x="4356100" y="2782888"/>
              <a:ext cx="55563" cy="1412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19" name="Rectangular Callout 318"/>
          <p:cNvSpPr/>
          <p:nvPr/>
        </p:nvSpPr>
        <p:spPr>
          <a:xfrm>
            <a:off x="0" y="0"/>
            <a:ext cx="9906000" cy="398588"/>
          </a:xfrm>
          <a:prstGeom prst="wedgeRectCallout">
            <a:avLst>
              <a:gd name="adj1" fmla="val 31951"/>
              <a:gd name="adj2" fmla="val 45389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complex to achieve manually</a:t>
            </a:r>
            <a:endParaRPr lang="en-GB" dirty="0"/>
          </a:p>
        </p:txBody>
      </p:sp>
      <p:sp>
        <p:nvSpPr>
          <p:cNvPr id="320" name="Rectangular Callout 319"/>
          <p:cNvSpPr/>
          <p:nvPr/>
        </p:nvSpPr>
        <p:spPr>
          <a:xfrm>
            <a:off x="1" y="6467721"/>
            <a:ext cx="9925596" cy="398588"/>
          </a:xfrm>
          <a:prstGeom prst="wedgeRectCallout">
            <a:avLst>
              <a:gd name="adj1" fmla="val 31951"/>
              <a:gd name="adj2" fmla="val 45389"/>
            </a:avLst>
          </a:prstGeom>
          <a:solidFill>
            <a:srgbClr val="008000"/>
          </a:solidFill>
          <a:ln>
            <a:noFill/>
          </a:ln>
          <a:effectLst>
            <a:outerShdw blurRad="40000" dist="23000" dir="162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automatically in RAG-controlled rewriting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2962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" grpId="0" animBg="1"/>
      <p:bldP spid="32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grpSp>
        <p:nvGrpSpPr>
          <p:cNvPr id="317" name="Group 316"/>
          <p:cNvGrpSpPr/>
          <p:nvPr/>
        </p:nvGrpSpPr>
        <p:grpSpPr>
          <a:xfrm>
            <a:off x="716284" y="1760910"/>
            <a:ext cx="8448736" cy="4569143"/>
            <a:chOff x="1603375" y="1482725"/>
            <a:chExt cx="5776913" cy="3384550"/>
          </a:xfrm>
        </p:grpSpPr>
        <p:sp>
          <p:nvSpPr>
            <p:cNvPr id="4" name="Rectangle 3"/>
            <p:cNvSpPr/>
            <p:nvPr/>
          </p:nvSpPr>
          <p:spPr bwMode="auto">
            <a:xfrm>
              <a:off x="1870075" y="2782888"/>
              <a:ext cx="287338" cy="7143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5" name="Gerade Verbindung 72" descr=" 700"/>
            <p:cNvCxnSpPr>
              <a:cxnSpLocks noChangeShapeType="1"/>
            </p:cNvCxnSpPr>
            <p:nvPr/>
          </p:nvCxnSpPr>
          <p:spPr bwMode="auto">
            <a:xfrm>
              <a:off x="1725613" y="2854325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725613" y="2781300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" name="Rectangle 6"/>
            <p:cNvSpPr/>
            <p:nvPr/>
          </p:nvSpPr>
          <p:spPr bwMode="auto">
            <a:xfrm>
              <a:off x="2092325" y="4149725"/>
              <a:ext cx="287338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8" name="Gerade Verbindung 72" descr=" 700"/>
            <p:cNvCxnSpPr>
              <a:cxnSpLocks noChangeShapeType="1"/>
              <a:endCxn id="7" idx="2"/>
            </p:cNvCxnSpPr>
            <p:nvPr/>
          </p:nvCxnSpPr>
          <p:spPr bwMode="auto">
            <a:xfrm flipV="1">
              <a:off x="2051050" y="4221163"/>
              <a:ext cx="185738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Rectangle 8"/>
            <p:cNvSpPr/>
            <p:nvPr/>
          </p:nvSpPr>
          <p:spPr bwMode="auto">
            <a:xfrm>
              <a:off x="3498850" y="4149725"/>
              <a:ext cx="287338" cy="7302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0" name="Gerade Verbindung 72" descr=" 700"/>
            <p:cNvCxnSpPr>
              <a:cxnSpLocks noChangeShapeType="1"/>
            </p:cNvCxnSpPr>
            <p:nvPr/>
          </p:nvCxnSpPr>
          <p:spPr bwMode="auto">
            <a:xfrm>
              <a:off x="3354388" y="4222750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354388" y="4149725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" name="Rectangle 11"/>
            <p:cNvSpPr/>
            <p:nvPr/>
          </p:nvSpPr>
          <p:spPr bwMode="auto">
            <a:xfrm>
              <a:off x="4913313" y="4149725"/>
              <a:ext cx="287337" cy="7302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3" name="Gerade Verbindung 72" descr=" 700"/>
            <p:cNvCxnSpPr>
              <a:cxnSpLocks noChangeShapeType="1"/>
            </p:cNvCxnSpPr>
            <p:nvPr/>
          </p:nvCxnSpPr>
          <p:spPr bwMode="auto">
            <a:xfrm>
              <a:off x="4768850" y="4222750"/>
              <a:ext cx="144463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768850" y="4149725"/>
              <a:ext cx="55563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" name="Rectangle 14"/>
            <p:cNvSpPr/>
            <p:nvPr/>
          </p:nvSpPr>
          <p:spPr bwMode="auto">
            <a:xfrm>
              <a:off x="6405563" y="4152900"/>
              <a:ext cx="287337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16" name="Gerade Verbindung 72" descr=" 700"/>
            <p:cNvCxnSpPr>
              <a:cxnSpLocks noChangeShapeType="1"/>
            </p:cNvCxnSpPr>
            <p:nvPr/>
          </p:nvCxnSpPr>
          <p:spPr bwMode="auto">
            <a:xfrm>
              <a:off x="6261100" y="4224338"/>
              <a:ext cx="144463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261100" y="4151313"/>
              <a:ext cx="55563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Rectangle 17"/>
            <p:cNvSpPr/>
            <p:nvPr/>
          </p:nvSpPr>
          <p:spPr bwMode="auto">
            <a:xfrm>
              <a:off x="6356350" y="2781300"/>
              <a:ext cx="287338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5019675" y="2781300"/>
              <a:ext cx="288925" cy="714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sp>
          <p:nvSpPr>
            <p:cNvPr id="20" name="Oval 19"/>
            <p:cNvSpPr/>
            <p:nvPr/>
          </p:nvSpPr>
          <p:spPr bwMode="auto">
            <a:xfrm>
              <a:off x="4914900" y="1482725"/>
              <a:ext cx="504825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Prog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4340225" y="2058988"/>
              <a:ext cx="431800" cy="144462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Stmt</a:t>
              </a: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*</a:t>
              </a:r>
            </a:p>
          </p:txBody>
        </p:sp>
        <p:cxnSp>
          <p:nvCxnSpPr>
            <p:cNvPr id="22" name="Gerade Verbindung 72" descr=" 700"/>
            <p:cNvCxnSpPr>
              <a:cxnSpLocks noChangeShapeType="1"/>
              <a:stCxn id="20" idx="4"/>
              <a:endCxn id="21" idx="0"/>
            </p:cNvCxnSpPr>
            <p:nvPr/>
          </p:nvCxnSpPr>
          <p:spPr bwMode="auto">
            <a:xfrm flipH="1">
              <a:off x="4556125" y="1627188"/>
              <a:ext cx="611188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" name="Gerade Verbindung 72" descr=" 700"/>
            <p:cNvCxnSpPr>
              <a:cxnSpLocks noChangeShapeType="1"/>
              <a:stCxn id="20" idx="4"/>
            </p:cNvCxnSpPr>
            <p:nvPr/>
          </p:nvCxnSpPr>
          <p:spPr bwMode="auto">
            <a:xfrm>
              <a:off x="5167313" y="1627188"/>
              <a:ext cx="612775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" name="Gerade Verbindung 72" descr=" 700"/>
            <p:cNvCxnSpPr>
              <a:cxnSpLocks noChangeShapeType="1"/>
              <a:stCxn id="21" idx="4"/>
              <a:endCxn id="66" idx="0"/>
            </p:cNvCxnSpPr>
            <p:nvPr/>
          </p:nvCxnSpPr>
          <p:spPr bwMode="auto">
            <a:xfrm flipH="1">
              <a:off x="2227263" y="2203450"/>
              <a:ext cx="2328862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Oval 24"/>
            <p:cNvSpPr/>
            <p:nvPr/>
          </p:nvSpPr>
          <p:spPr bwMode="auto">
            <a:xfrm>
              <a:off x="3811588" y="2635250"/>
              <a:ext cx="503237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Block</a:t>
              </a:r>
            </a:p>
          </p:txBody>
        </p:sp>
        <p:cxnSp>
          <p:nvCxnSpPr>
            <p:cNvPr id="26" name="Gerade Verbindung 72" descr=" 700"/>
            <p:cNvCxnSpPr>
              <a:cxnSpLocks noChangeShapeType="1"/>
              <a:stCxn id="21" idx="4"/>
              <a:endCxn id="25" idx="0"/>
            </p:cNvCxnSpPr>
            <p:nvPr/>
          </p:nvCxnSpPr>
          <p:spPr bwMode="auto">
            <a:xfrm flipH="1">
              <a:off x="4064000" y="2203450"/>
              <a:ext cx="492125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Gerade Verbindung 72" descr=" 700"/>
            <p:cNvCxnSpPr>
              <a:cxnSpLocks noChangeShapeType="1"/>
              <a:stCxn id="39" idx="4"/>
              <a:endCxn id="28" idx="3"/>
            </p:cNvCxnSpPr>
            <p:nvPr/>
          </p:nvCxnSpPr>
          <p:spPr bwMode="auto">
            <a:xfrm flipH="1">
              <a:off x="3816350" y="4146550"/>
              <a:ext cx="1588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8" name="Diagonal liegende Ecken des Rechtecks schneiden 452"/>
            <p:cNvSpPr/>
            <p:nvPr/>
          </p:nvSpPr>
          <p:spPr bwMode="auto">
            <a:xfrm>
              <a:off x="3744913" y="4435475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29" name="Gerade Verbindung 72" descr=" 700"/>
            <p:cNvCxnSpPr>
              <a:cxnSpLocks noChangeShapeType="1"/>
              <a:stCxn id="37" idx="4"/>
              <a:endCxn id="39" idx="0"/>
            </p:cNvCxnSpPr>
            <p:nvPr/>
          </p:nvCxnSpPr>
          <p:spPr bwMode="auto">
            <a:xfrm flipH="1">
              <a:off x="3817938" y="3213100"/>
              <a:ext cx="249237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" name="Oval 29"/>
            <p:cNvSpPr/>
            <p:nvPr/>
          </p:nvSpPr>
          <p:spPr bwMode="auto">
            <a:xfrm>
              <a:off x="5049838" y="4003675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31" name="Diagonal liegende Ecken des Rechtecks schneiden 743"/>
            <p:cNvSpPr/>
            <p:nvPr/>
          </p:nvSpPr>
          <p:spPr bwMode="auto">
            <a:xfrm>
              <a:off x="5418138" y="4435475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32" name="Gerade Verbindung 72" descr=" 700"/>
            <p:cNvCxnSpPr>
              <a:cxnSpLocks noChangeShapeType="1"/>
              <a:stCxn id="30" idx="4"/>
            </p:cNvCxnSpPr>
            <p:nvPr/>
          </p:nvCxnSpPr>
          <p:spPr bwMode="auto">
            <a:xfrm flipH="1">
              <a:off x="5059363" y="4148138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3" name="Gerade Verbindung 72" descr=" 700"/>
            <p:cNvCxnSpPr>
              <a:cxnSpLocks noChangeShapeType="1"/>
              <a:stCxn id="37" idx="4"/>
              <a:endCxn id="30" idx="0"/>
            </p:cNvCxnSpPr>
            <p:nvPr/>
          </p:nvCxnSpPr>
          <p:spPr bwMode="auto">
            <a:xfrm>
              <a:off x="4067175" y="3213100"/>
              <a:ext cx="1198563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" name="Gerade Verbindung 72" descr=" 700"/>
            <p:cNvCxnSpPr>
              <a:cxnSpLocks noChangeShapeType="1"/>
              <a:stCxn id="37" idx="4"/>
              <a:endCxn id="44" idx="0"/>
            </p:cNvCxnSpPr>
            <p:nvPr/>
          </p:nvCxnSpPr>
          <p:spPr bwMode="auto">
            <a:xfrm>
              <a:off x="4067175" y="3213100"/>
              <a:ext cx="2663825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" name="Gerade Verbindung 72" descr=" 700"/>
            <p:cNvCxnSpPr>
              <a:cxnSpLocks noChangeShapeType="1"/>
              <a:stCxn id="21" idx="4"/>
              <a:endCxn id="54" idx="0"/>
            </p:cNvCxnSpPr>
            <p:nvPr/>
          </p:nvCxnSpPr>
          <p:spPr bwMode="auto">
            <a:xfrm>
              <a:off x="4556125" y="2203450"/>
              <a:ext cx="793750" cy="430213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" name="Gerade Verbindung 72" descr=" 700"/>
            <p:cNvCxnSpPr>
              <a:cxnSpLocks noChangeShapeType="1"/>
              <a:stCxn id="21" idx="4"/>
              <a:endCxn id="59" idx="0"/>
            </p:cNvCxnSpPr>
            <p:nvPr/>
          </p:nvCxnSpPr>
          <p:spPr bwMode="auto">
            <a:xfrm>
              <a:off x="4556125" y="2203450"/>
              <a:ext cx="2151063" cy="431800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7" name="Oval 36"/>
            <p:cNvSpPr/>
            <p:nvPr/>
          </p:nvSpPr>
          <p:spPr bwMode="auto">
            <a:xfrm>
              <a:off x="3851275" y="3068638"/>
              <a:ext cx="431800" cy="144462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Stmt</a:t>
              </a:r>
              <a:r>
                <a:rPr lang="de-DE" sz="1000" b="1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*</a:t>
              </a:r>
            </a:p>
          </p:txBody>
        </p:sp>
        <p:cxnSp>
          <p:nvCxnSpPr>
            <p:cNvPr id="38" name="Gerade Verbindung 72" descr=" 700"/>
            <p:cNvCxnSpPr>
              <a:cxnSpLocks noChangeShapeType="1"/>
              <a:stCxn id="25" idx="4"/>
              <a:endCxn id="37" idx="0"/>
            </p:cNvCxnSpPr>
            <p:nvPr/>
          </p:nvCxnSpPr>
          <p:spPr bwMode="auto">
            <a:xfrm>
              <a:off x="4064000" y="2779713"/>
              <a:ext cx="3175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9" name="Oval 38"/>
            <p:cNvSpPr/>
            <p:nvPr/>
          </p:nvSpPr>
          <p:spPr bwMode="auto">
            <a:xfrm>
              <a:off x="3638550" y="4003675"/>
              <a:ext cx="360363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40" name="Gerade Verbindung 72" descr=" 700"/>
            <p:cNvCxnSpPr>
              <a:cxnSpLocks noChangeShapeType="1"/>
              <a:stCxn id="39" idx="6"/>
            </p:cNvCxnSpPr>
            <p:nvPr/>
          </p:nvCxnSpPr>
          <p:spPr bwMode="auto">
            <a:xfrm>
              <a:off x="399891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" name="Gerade Verbindung 72" descr=" 700"/>
            <p:cNvCxnSpPr>
              <a:cxnSpLocks noChangeShapeType="1"/>
              <a:endCxn id="39" idx="2"/>
            </p:cNvCxnSpPr>
            <p:nvPr/>
          </p:nvCxnSpPr>
          <p:spPr bwMode="auto">
            <a:xfrm>
              <a:off x="3619500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2" name="Gerade Verbindung 72" descr=" 700"/>
            <p:cNvCxnSpPr>
              <a:cxnSpLocks noChangeShapeType="1"/>
              <a:stCxn id="44" idx="4"/>
              <a:endCxn id="43" idx="3"/>
            </p:cNvCxnSpPr>
            <p:nvPr/>
          </p:nvCxnSpPr>
          <p:spPr bwMode="auto">
            <a:xfrm flipH="1">
              <a:off x="6731000" y="4146550"/>
              <a:ext cx="0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3" name="Diagonal liegende Ecken des Rechtecks schneiden 452"/>
            <p:cNvSpPr/>
            <p:nvPr/>
          </p:nvSpPr>
          <p:spPr bwMode="auto">
            <a:xfrm>
              <a:off x="6657975" y="4435475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44" name="Oval 43"/>
            <p:cNvSpPr/>
            <p:nvPr/>
          </p:nvSpPr>
          <p:spPr bwMode="auto">
            <a:xfrm>
              <a:off x="6551613" y="4003675"/>
              <a:ext cx="360362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45" name="Gerade Verbindung 72" descr=" 700"/>
            <p:cNvCxnSpPr>
              <a:cxnSpLocks noChangeShapeType="1"/>
              <a:stCxn id="44" idx="6"/>
            </p:cNvCxnSpPr>
            <p:nvPr/>
          </p:nvCxnSpPr>
          <p:spPr bwMode="auto">
            <a:xfrm>
              <a:off x="6911975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" name="Gerade Verbindung 72" descr=" 700"/>
            <p:cNvCxnSpPr>
              <a:cxnSpLocks noChangeShapeType="1"/>
              <a:endCxn id="44" idx="2"/>
            </p:cNvCxnSpPr>
            <p:nvPr/>
          </p:nvCxnSpPr>
          <p:spPr bwMode="auto">
            <a:xfrm>
              <a:off x="653256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7" name="Rechteck 3"/>
            <p:cNvSpPr>
              <a:spLocks noChangeArrowheads="1"/>
            </p:cNvSpPr>
            <p:nvPr/>
          </p:nvSpPr>
          <p:spPr bwMode="auto">
            <a:xfrm>
              <a:off x="7080250" y="4005263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48" name="Rechteck 3"/>
            <p:cNvSpPr>
              <a:spLocks noChangeArrowheads="1"/>
            </p:cNvSpPr>
            <p:nvPr/>
          </p:nvSpPr>
          <p:spPr bwMode="auto">
            <a:xfrm>
              <a:off x="7223125" y="4005263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49" name="Gerade Verbindung 72" descr=" 700"/>
            <p:cNvCxnSpPr>
              <a:cxnSpLocks noChangeShapeType="1"/>
              <a:endCxn id="30" idx="2"/>
            </p:cNvCxnSpPr>
            <p:nvPr/>
          </p:nvCxnSpPr>
          <p:spPr bwMode="auto">
            <a:xfrm flipV="1">
              <a:off x="5030788" y="4075113"/>
              <a:ext cx="19050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" name="Gerade Verbindung 72" descr=" 700"/>
            <p:cNvCxnSpPr>
              <a:cxnSpLocks noChangeShapeType="1"/>
              <a:stCxn id="30" idx="6"/>
            </p:cNvCxnSpPr>
            <p:nvPr/>
          </p:nvCxnSpPr>
          <p:spPr bwMode="auto">
            <a:xfrm>
              <a:off x="5481638" y="4075113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" name="Rechteck 3"/>
            <p:cNvSpPr>
              <a:spLocks noChangeArrowheads="1"/>
            </p:cNvSpPr>
            <p:nvPr/>
          </p:nvSpPr>
          <p:spPr bwMode="auto">
            <a:xfrm>
              <a:off x="5935663" y="4005263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52" name="Gerade Verbindung 72" descr=" 700"/>
            <p:cNvCxnSpPr>
              <a:cxnSpLocks noChangeShapeType="1"/>
              <a:stCxn id="54" idx="4"/>
              <a:endCxn id="53" idx="3"/>
            </p:cNvCxnSpPr>
            <p:nvPr/>
          </p:nvCxnSpPr>
          <p:spPr bwMode="auto">
            <a:xfrm flipH="1">
              <a:off x="5348288" y="2776538"/>
              <a:ext cx="1587" cy="290512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3" name="Diagonal liegende Ecken des Rechtecks schneiden 452"/>
            <p:cNvSpPr/>
            <p:nvPr/>
          </p:nvSpPr>
          <p:spPr bwMode="auto">
            <a:xfrm>
              <a:off x="5275263" y="3067050"/>
              <a:ext cx="144462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54" name="Oval 53"/>
            <p:cNvSpPr/>
            <p:nvPr/>
          </p:nvSpPr>
          <p:spPr bwMode="auto">
            <a:xfrm>
              <a:off x="5168900" y="2633663"/>
              <a:ext cx="360363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55" name="Gerade Verbindung 72" descr=" 700"/>
            <p:cNvCxnSpPr>
              <a:cxnSpLocks noChangeShapeType="1"/>
              <a:stCxn id="54" idx="6"/>
            </p:cNvCxnSpPr>
            <p:nvPr/>
          </p:nvCxnSpPr>
          <p:spPr bwMode="auto">
            <a:xfrm>
              <a:off x="5529263" y="2705100"/>
              <a:ext cx="19050" cy="1588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6" name="Gerade Verbindung 72" descr=" 700"/>
            <p:cNvCxnSpPr>
              <a:cxnSpLocks noChangeShapeType="1"/>
              <a:endCxn id="54" idx="2"/>
            </p:cNvCxnSpPr>
            <p:nvPr/>
          </p:nvCxnSpPr>
          <p:spPr bwMode="auto">
            <a:xfrm>
              <a:off x="5149850" y="2705100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7" name="Rechteck 3"/>
            <p:cNvSpPr>
              <a:spLocks noChangeArrowheads="1"/>
            </p:cNvSpPr>
            <p:nvPr/>
          </p:nvSpPr>
          <p:spPr bwMode="auto">
            <a:xfrm>
              <a:off x="5697538" y="2636838"/>
              <a:ext cx="144462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58" name="Rechteck 3"/>
            <p:cNvSpPr>
              <a:spLocks noChangeArrowheads="1"/>
            </p:cNvSpPr>
            <p:nvPr/>
          </p:nvSpPr>
          <p:spPr bwMode="auto">
            <a:xfrm>
              <a:off x="5840413" y="2636838"/>
              <a:ext cx="144462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59" name="Oval 58"/>
            <p:cNvSpPr/>
            <p:nvPr/>
          </p:nvSpPr>
          <p:spPr bwMode="auto">
            <a:xfrm>
              <a:off x="6491288" y="2635250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60" name="Diagonal liegende Ecken des Rechtecks schneiden 743"/>
            <p:cNvSpPr/>
            <p:nvPr/>
          </p:nvSpPr>
          <p:spPr bwMode="auto">
            <a:xfrm>
              <a:off x="6861175" y="3067050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61" name="Gerade Verbindung 72" descr=" 700"/>
            <p:cNvCxnSpPr>
              <a:cxnSpLocks noChangeShapeType="1"/>
              <a:stCxn id="60" idx="3"/>
              <a:endCxn id="59" idx="4"/>
            </p:cNvCxnSpPr>
            <p:nvPr/>
          </p:nvCxnSpPr>
          <p:spPr bwMode="auto">
            <a:xfrm flipH="1" flipV="1">
              <a:off x="6707188" y="2779713"/>
              <a:ext cx="227012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2" name="Gerade Verbindung 72" descr=" 700"/>
            <p:cNvCxnSpPr>
              <a:cxnSpLocks noChangeShapeType="1"/>
              <a:stCxn id="59" idx="4"/>
            </p:cNvCxnSpPr>
            <p:nvPr/>
          </p:nvCxnSpPr>
          <p:spPr bwMode="auto">
            <a:xfrm flipH="1">
              <a:off x="6500813" y="2779713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3" name="Gerade Verbindung 72" descr=" 700"/>
            <p:cNvCxnSpPr>
              <a:cxnSpLocks noChangeShapeType="1"/>
              <a:endCxn id="59" idx="2"/>
            </p:cNvCxnSpPr>
            <p:nvPr/>
          </p:nvCxnSpPr>
          <p:spPr bwMode="auto">
            <a:xfrm flipV="1">
              <a:off x="6473825" y="2706688"/>
              <a:ext cx="17463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4" name="Gerade Verbindung 72" descr=" 700"/>
            <p:cNvCxnSpPr>
              <a:cxnSpLocks noChangeShapeType="1"/>
              <a:stCxn id="59" idx="6"/>
            </p:cNvCxnSpPr>
            <p:nvPr/>
          </p:nvCxnSpPr>
          <p:spPr bwMode="auto">
            <a:xfrm>
              <a:off x="6923088" y="2706688"/>
              <a:ext cx="23812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5" name="Rechteck 3"/>
            <p:cNvSpPr>
              <a:spLocks noChangeArrowheads="1"/>
            </p:cNvSpPr>
            <p:nvPr/>
          </p:nvSpPr>
          <p:spPr bwMode="auto">
            <a:xfrm>
              <a:off x="7235825" y="2636838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66" name="Oval 65"/>
            <p:cNvSpPr/>
            <p:nvPr/>
          </p:nvSpPr>
          <p:spPr bwMode="auto">
            <a:xfrm>
              <a:off x="2011363" y="2635250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Decl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67" name="Diagonal liegende Ecken des Rechtecks schneiden 743"/>
            <p:cNvSpPr/>
            <p:nvPr/>
          </p:nvSpPr>
          <p:spPr bwMode="auto">
            <a:xfrm>
              <a:off x="2381250" y="3067050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cxnSp>
          <p:nvCxnSpPr>
            <p:cNvPr id="68" name="Gerade Verbindung 72" descr=" 700"/>
            <p:cNvCxnSpPr>
              <a:cxnSpLocks noChangeShapeType="1"/>
              <a:stCxn id="67" idx="3"/>
              <a:endCxn id="66" idx="4"/>
            </p:cNvCxnSpPr>
            <p:nvPr/>
          </p:nvCxnSpPr>
          <p:spPr bwMode="auto">
            <a:xfrm flipH="1" flipV="1">
              <a:off x="2227263" y="2779713"/>
              <a:ext cx="22542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9" name="Gerade Verbindung 72" descr=" 700"/>
            <p:cNvCxnSpPr>
              <a:cxnSpLocks noChangeShapeType="1"/>
              <a:stCxn id="66" idx="4"/>
            </p:cNvCxnSpPr>
            <p:nvPr/>
          </p:nvCxnSpPr>
          <p:spPr bwMode="auto">
            <a:xfrm flipH="1">
              <a:off x="2020888" y="2779713"/>
              <a:ext cx="20637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0" name="Gerade Verbindung 72" descr=" 700"/>
            <p:cNvCxnSpPr>
              <a:cxnSpLocks noChangeShapeType="1"/>
              <a:endCxn id="66" idx="2"/>
            </p:cNvCxnSpPr>
            <p:nvPr/>
          </p:nvCxnSpPr>
          <p:spPr bwMode="auto">
            <a:xfrm flipV="1">
              <a:off x="1992313" y="2706688"/>
              <a:ext cx="19050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1" name="Gerade Verbindung 72" descr=" 700"/>
            <p:cNvCxnSpPr>
              <a:cxnSpLocks noChangeShapeType="1"/>
              <a:stCxn id="66" idx="6"/>
            </p:cNvCxnSpPr>
            <p:nvPr/>
          </p:nvCxnSpPr>
          <p:spPr bwMode="auto">
            <a:xfrm>
              <a:off x="2443163" y="2706688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2" name="Rechteck 3"/>
            <p:cNvSpPr>
              <a:spLocks noChangeArrowheads="1"/>
            </p:cNvSpPr>
            <p:nvPr/>
          </p:nvSpPr>
          <p:spPr bwMode="auto">
            <a:xfrm>
              <a:off x="2905125" y="2636838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cxnSp>
          <p:nvCxnSpPr>
            <p:cNvPr id="73" name="Gerade Verbindung 72" descr=" 700"/>
            <p:cNvCxnSpPr>
              <a:cxnSpLocks noChangeShapeType="1"/>
              <a:endCxn id="25" idx="2"/>
            </p:cNvCxnSpPr>
            <p:nvPr/>
          </p:nvCxnSpPr>
          <p:spPr bwMode="auto">
            <a:xfrm flipV="1">
              <a:off x="3789363" y="2706688"/>
              <a:ext cx="22225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4" name="Gerade Verbindung 72" descr=" 700"/>
            <p:cNvCxnSpPr>
              <a:cxnSpLocks noChangeShapeType="1"/>
              <a:stCxn id="25" idx="6"/>
            </p:cNvCxnSpPr>
            <p:nvPr/>
          </p:nvCxnSpPr>
          <p:spPr bwMode="auto">
            <a:xfrm>
              <a:off x="4314825" y="2706688"/>
              <a:ext cx="23813" cy="1587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804988" y="2490788"/>
              <a:ext cx="4603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1844675" y="2493963"/>
              <a:ext cx="1108075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7" name="Gerade Verbindung 72" descr=" 700"/>
            <p:cNvCxnSpPr>
              <a:cxnSpLocks noChangeShapeType="1"/>
              <a:stCxn id="72" idx="0"/>
            </p:cNvCxnSpPr>
            <p:nvPr/>
          </p:nvCxnSpPr>
          <p:spPr bwMode="auto">
            <a:xfrm flipH="1" flipV="1">
              <a:off x="2951163" y="2493963"/>
              <a:ext cx="26987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8" name="Gerade Verbindung 72" descr=" 700"/>
            <p:cNvCxnSpPr>
              <a:cxnSpLocks noChangeShapeType="1"/>
              <a:endCxn id="94" idx="0"/>
            </p:cNvCxnSpPr>
            <p:nvPr/>
          </p:nvCxnSpPr>
          <p:spPr bwMode="auto">
            <a:xfrm flipH="1">
              <a:off x="6257925" y="2490788"/>
              <a:ext cx="41275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6299200" y="2490788"/>
              <a:ext cx="936625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0" name="Gerade Verbindung 72" descr=" 700"/>
            <p:cNvCxnSpPr>
              <a:cxnSpLocks noChangeShapeType="1"/>
              <a:stCxn id="65" idx="0"/>
            </p:cNvCxnSpPr>
            <p:nvPr/>
          </p:nvCxnSpPr>
          <p:spPr bwMode="auto">
            <a:xfrm flipH="1" flipV="1">
              <a:off x="7237413" y="2490788"/>
              <a:ext cx="71437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1" name="Rechteck 3"/>
            <p:cNvSpPr>
              <a:spLocks noChangeArrowheads="1"/>
            </p:cNvSpPr>
            <p:nvPr/>
          </p:nvSpPr>
          <p:spPr bwMode="auto">
            <a:xfrm>
              <a:off x="3497263" y="2706688"/>
              <a:ext cx="144462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82" name="Rechteck 3"/>
            <p:cNvSpPr>
              <a:spLocks noChangeArrowheads="1"/>
            </p:cNvSpPr>
            <p:nvPr/>
          </p:nvSpPr>
          <p:spPr bwMode="auto">
            <a:xfrm>
              <a:off x="3497263" y="2635250"/>
              <a:ext cx="144462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83" name="Rechteck 3"/>
            <p:cNvSpPr>
              <a:spLocks noChangeArrowheads="1"/>
            </p:cNvSpPr>
            <p:nvPr/>
          </p:nvSpPr>
          <p:spPr bwMode="auto">
            <a:xfrm>
              <a:off x="3641725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84" name="Rechteck 3"/>
            <p:cNvSpPr>
              <a:spLocks noChangeArrowheads="1"/>
            </p:cNvSpPr>
            <p:nvPr/>
          </p:nvSpPr>
          <p:spPr bwMode="auto">
            <a:xfrm>
              <a:off x="3497263" y="2635250"/>
              <a:ext cx="287337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85" name="Gerade Verbindung 72" descr=" 700"/>
            <p:cNvCxnSpPr>
              <a:cxnSpLocks noChangeShapeType="1"/>
            </p:cNvCxnSpPr>
            <p:nvPr/>
          </p:nvCxnSpPr>
          <p:spPr bwMode="auto">
            <a:xfrm>
              <a:off x="5429250" y="1914525"/>
              <a:ext cx="222250" cy="1651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259138" y="1914525"/>
              <a:ext cx="2170112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7" name="Rechteck 3"/>
            <p:cNvSpPr>
              <a:spLocks noChangeArrowheads="1"/>
            </p:cNvSpPr>
            <p:nvPr/>
          </p:nvSpPr>
          <p:spPr bwMode="auto">
            <a:xfrm>
              <a:off x="2473325" y="2706688"/>
              <a:ext cx="144463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88" name="Rechteck 3"/>
            <p:cNvSpPr>
              <a:spLocks noChangeArrowheads="1"/>
            </p:cNvSpPr>
            <p:nvPr/>
          </p:nvSpPr>
          <p:spPr bwMode="auto">
            <a:xfrm>
              <a:off x="2473325" y="2635250"/>
              <a:ext cx="144463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89" name="Rechteck 3"/>
            <p:cNvSpPr>
              <a:spLocks noChangeArrowheads="1"/>
            </p:cNvSpPr>
            <p:nvPr/>
          </p:nvSpPr>
          <p:spPr bwMode="auto">
            <a:xfrm>
              <a:off x="2617788" y="2636838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90" name="Rechteck 3"/>
            <p:cNvSpPr>
              <a:spLocks noChangeArrowheads="1"/>
            </p:cNvSpPr>
            <p:nvPr/>
          </p:nvSpPr>
          <p:spPr bwMode="auto">
            <a:xfrm>
              <a:off x="2473325" y="2635250"/>
              <a:ext cx="287338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91" name="Rechteck 3"/>
            <p:cNvSpPr>
              <a:spLocks noChangeArrowheads="1"/>
            </p:cNvSpPr>
            <p:nvPr/>
          </p:nvSpPr>
          <p:spPr bwMode="auto">
            <a:xfrm>
              <a:off x="4859338" y="2635250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92" name="Rechteck 3"/>
            <p:cNvSpPr>
              <a:spLocks noChangeArrowheads="1"/>
            </p:cNvSpPr>
            <p:nvPr/>
          </p:nvSpPr>
          <p:spPr bwMode="auto">
            <a:xfrm>
              <a:off x="5003800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93" name="Rechteck 3"/>
            <p:cNvSpPr>
              <a:spLocks noChangeArrowheads="1"/>
            </p:cNvSpPr>
            <p:nvPr/>
          </p:nvSpPr>
          <p:spPr bwMode="auto">
            <a:xfrm>
              <a:off x="4859338" y="2635250"/>
              <a:ext cx="287337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94" name="Rechteck 3"/>
            <p:cNvSpPr>
              <a:spLocks noChangeArrowheads="1"/>
            </p:cNvSpPr>
            <p:nvPr/>
          </p:nvSpPr>
          <p:spPr bwMode="auto">
            <a:xfrm>
              <a:off x="6184900" y="2635250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95" name="Rechteck 3"/>
            <p:cNvSpPr>
              <a:spLocks noChangeArrowheads="1"/>
            </p:cNvSpPr>
            <p:nvPr/>
          </p:nvSpPr>
          <p:spPr bwMode="auto">
            <a:xfrm>
              <a:off x="6329363" y="2636838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96" name="Rechteck 3"/>
            <p:cNvSpPr>
              <a:spLocks noChangeArrowheads="1"/>
            </p:cNvSpPr>
            <p:nvPr/>
          </p:nvSpPr>
          <p:spPr bwMode="auto">
            <a:xfrm>
              <a:off x="6184900" y="2635250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9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935538" y="2490788"/>
              <a:ext cx="3968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970463" y="2492375"/>
              <a:ext cx="763587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9" name="Gerade Verbindung 72" descr=" 700"/>
            <p:cNvCxnSpPr>
              <a:cxnSpLocks noChangeShapeType="1"/>
              <a:endCxn id="57" idx="0"/>
            </p:cNvCxnSpPr>
            <p:nvPr/>
          </p:nvCxnSpPr>
          <p:spPr bwMode="auto">
            <a:xfrm>
              <a:off x="5737225" y="2490788"/>
              <a:ext cx="31750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544763" y="2779713"/>
              <a:ext cx="34925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1" name="Rechteck 3"/>
            <p:cNvSpPr>
              <a:spLocks noChangeArrowheads="1"/>
            </p:cNvSpPr>
            <p:nvPr/>
          </p:nvSpPr>
          <p:spPr bwMode="auto">
            <a:xfrm>
              <a:off x="1700213" y="2635250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02" name="Rechteck 3"/>
            <p:cNvSpPr>
              <a:spLocks noChangeArrowheads="1"/>
            </p:cNvSpPr>
            <p:nvPr/>
          </p:nvSpPr>
          <p:spPr bwMode="auto">
            <a:xfrm>
              <a:off x="1844675" y="2636838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03" name="Rechteck 3"/>
            <p:cNvSpPr>
              <a:spLocks noChangeArrowheads="1"/>
            </p:cNvSpPr>
            <p:nvPr/>
          </p:nvSpPr>
          <p:spPr bwMode="auto">
            <a:xfrm>
              <a:off x="1700213" y="2635250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0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899025" y="2346325"/>
              <a:ext cx="125730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5" name="Gerade Verbindung 72" descr=" 700"/>
            <p:cNvCxnSpPr>
              <a:cxnSpLocks noChangeShapeType="1"/>
            </p:cNvCxnSpPr>
            <p:nvPr/>
          </p:nvCxnSpPr>
          <p:spPr bwMode="auto">
            <a:xfrm>
              <a:off x="6156325" y="2347913"/>
              <a:ext cx="69850" cy="2873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733550" y="2347913"/>
              <a:ext cx="92075" cy="2857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7" name="Rechteck 3"/>
            <p:cNvSpPr>
              <a:spLocks noChangeArrowheads="1"/>
            </p:cNvSpPr>
            <p:nvPr/>
          </p:nvSpPr>
          <p:spPr bwMode="auto">
            <a:xfrm>
              <a:off x="6238875" y="4003675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08" name="Rechteck 3"/>
            <p:cNvSpPr>
              <a:spLocks noChangeArrowheads="1"/>
            </p:cNvSpPr>
            <p:nvPr/>
          </p:nvSpPr>
          <p:spPr bwMode="auto">
            <a:xfrm>
              <a:off x="638333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09" name="Rechteck 3"/>
            <p:cNvSpPr>
              <a:spLocks noChangeArrowheads="1"/>
            </p:cNvSpPr>
            <p:nvPr/>
          </p:nvSpPr>
          <p:spPr bwMode="auto">
            <a:xfrm>
              <a:off x="6238875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b="1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1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346825" y="3859213"/>
              <a:ext cx="39688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383338" y="3856038"/>
              <a:ext cx="73996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" name="Gerade Verbindung 72" descr=" 700"/>
            <p:cNvCxnSpPr>
              <a:cxnSpLocks noChangeShapeType="1"/>
            </p:cNvCxnSpPr>
            <p:nvPr/>
          </p:nvCxnSpPr>
          <p:spPr bwMode="auto">
            <a:xfrm>
              <a:off x="7123298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3" name="Rechteck 3"/>
            <p:cNvSpPr>
              <a:spLocks noChangeArrowheads="1"/>
            </p:cNvSpPr>
            <p:nvPr/>
          </p:nvSpPr>
          <p:spPr bwMode="auto">
            <a:xfrm>
              <a:off x="5503863" y="4003675"/>
              <a:ext cx="144462" cy="146050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14" name="Rechteck 3"/>
            <p:cNvSpPr>
              <a:spLocks noChangeArrowheads="1"/>
            </p:cNvSpPr>
            <p:nvPr/>
          </p:nvSpPr>
          <p:spPr bwMode="auto">
            <a:xfrm>
              <a:off x="5648325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15" name="Rechteck 3"/>
            <p:cNvSpPr>
              <a:spLocks noChangeArrowheads="1"/>
            </p:cNvSpPr>
            <p:nvPr/>
          </p:nvSpPr>
          <p:spPr bwMode="auto">
            <a:xfrm>
              <a:off x="5503863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16" name="Rechteck 3"/>
            <p:cNvSpPr>
              <a:spLocks noChangeArrowheads="1"/>
            </p:cNvSpPr>
            <p:nvPr/>
          </p:nvSpPr>
          <p:spPr bwMode="auto">
            <a:xfrm>
              <a:off x="4741863" y="4003675"/>
              <a:ext cx="144462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17" name="Rechteck 3"/>
            <p:cNvSpPr>
              <a:spLocks noChangeArrowheads="1"/>
            </p:cNvSpPr>
            <p:nvPr/>
          </p:nvSpPr>
          <p:spPr bwMode="auto">
            <a:xfrm>
              <a:off x="4886325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18" name="Rechteck 3"/>
            <p:cNvSpPr>
              <a:spLocks noChangeArrowheads="1"/>
            </p:cNvSpPr>
            <p:nvPr/>
          </p:nvSpPr>
          <p:spPr bwMode="auto">
            <a:xfrm>
              <a:off x="4741863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19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835525" y="3857625"/>
              <a:ext cx="41275" cy="1444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4876800" y="3856038"/>
              <a:ext cx="106045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935663" y="3857625"/>
              <a:ext cx="73025" cy="1460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2" name="Rechteck 3"/>
            <p:cNvSpPr>
              <a:spLocks noChangeArrowheads="1"/>
            </p:cNvSpPr>
            <p:nvPr/>
          </p:nvSpPr>
          <p:spPr bwMode="auto">
            <a:xfrm>
              <a:off x="4311650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123" name="Rechteck 3"/>
            <p:cNvSpPr>
              <a:spLocks noChangeArrowheads="1"/>
            </p:cNvSpPr>
            <p:nvPr/>
          </p:nvSpPr>
          <p:spPr bwMode="auto">
            <a:xfrm>
              <a:off x="4454525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</a:p>
          </p:txBody>
        </p:sp>
        <p:sp>
          <p:nvSpPr>
            <p:cNvPr id="124" name="Rechteck 3"/>
            <p:cNvSpPr>
              <a:spLocks noChangeArrowheads="1"/>
            </p:cNvSpPr>
            <p:nvPr/>
          </p:nvSpPr>
          <p:spPr bwMode="auto">
            <a:xfrm>
              <a:off x="4022725" y="4003675"/>
              <a:ext cx="144463" cy="146050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25" name="Rechteck 3"/>
            <p:cNvSpPr>
              <a:spLocks noChangeArrowheads="1"/>
            </p:cNvSpPr>
            <p:nvPr/>
          </p:nvSpPr>
          <p:spPr bwMode="auto">
            <a:xfrm>
              <a:off x="416718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26" name="Rechteck 3"/>
            <p:cNvSpPr>
              <a:spLocks noChangeArrowheads="1"/>
            </p:cNvSpPr>
            <p:nvPr/>
          </p:nvSpPr>
          <p:spPr bwMode="auto">
            <a:xfrm>
              <a:off x="4022725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27" name="Rechteck 3"/>
            <p:cNvSpPr>
              <a:spLocks noChangeArrowheads="1"/>
            </p:cNvSpPr>
            <p:nvPr/>
          </p:nvSpPr>
          <p:spPr bwMode="auto">
            <a:xfrm>
              <a:off x="3330575" y="4003675"/>
              <a:ext cx="144463" cy="144463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28" name="Rechteck 3"/>
            <p:cNvSpPr>
              <a:spLocks noChangeArrowheads="1"/>
            </p:cNvSpPr>
            <p:nvPr/>
          </p:nvSpPr>
          <p:spPr bwMode="auto">
            <a:xfrm>
              <a:off x="3475038" y="4005263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29" name="Rechteck 3"/>
            <p:cNvSpPr>
              <a:spLocks noChangeArrowheads="1"/>
            </p:cNvSpPr>
            <p:nvPr/>
          </p:nvSpPr>
          <p:spPr bwMode="auto">
            <a:xfrm>
              <a:off x="3330575" y="4003675"/>
              <a:ext cx="287338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30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429000" y="3859213"/>
              <a:ext cx="39688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463925" y="3859213"/>
              <a:ext cx="884238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2" name="Gerade Verbindung 72" descr=" 700"/>
            <p:cNvCxnSpPr>
              <a:cxnSpLocks noChangeShapeType="1"/>
            </p:cNvCxnSpPr>
            <p:nvPr/>
          </p:nvCxnSpPr>
          <p:spPr bwMode="auto">
            <a:xfrm>
              <a:off x="4348163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" name="Gerade Verbindung 72" descr=" 700"/>
            <p:cNvCxnSpPr>
              <a:cxnSpLocks noChangeShapeType="1"/>
              <a:stCxn id="135" idx="4"/>
              <a:endCxn id="134" idx="3"/>
            </p:cNvCxnSpPr>
            <p:nvPr/>
          </p:nvCxnSpPr>
          <p:spPr bwMode="auto">
            <a:xfrm flipH="1">
              <a:off x="2405063" y="4146550"/>
              <a:ext cx="1587" cy="28892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4" name="Diagonal liegende Ecken des Rechtecks schneiden 452"/>
            <p:cNvSpPr/>
            <p:nvPr/>
          </p:nvSpPr>
          <p:spPr bwMode="auto">
            <a:xfrm>
              <a:off x="2333625" y="4435475"/>
              <a:ext cx="144463" cy="144463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35" name="Oval 134"/>
            <p:cNvSpPr/>
            <p:nvPr/>
          </p:nvSpPr>
          <p:spPr bwMode="auto">
            <a:xfrm>
              <a:off x="2227263" y="4003675"/>
              <a:ext cx="360362" cy="142875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Use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36" name="Gerade Verbindung 72" descr=" 700"/>
            <p:cNvCxnSpPr>
              <a:cxnSpLocks noChangeShapeType="1"/>
              <a:stCxn id="135" idx="6"/>
            </p:cNvCxnSpPr>
            <p:nvPr/>
          </p:nvCxnSpPr>
          <p:spPr bwMode="auto">
            <a:xfrm>
              <a:off x="2587625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7" name="Gerade Verbindung 72" descr=" 700"/>
            <p:cNvCxnSpPr>
              <a:cxnSpLocks noChangeShapeType="1"/>
              <a:endCxn id="135" idx="2"/>
            </p:cNvCxnSpPr>
            <p:nvPr/>
          </p:nvCxnSpPr>
          <p:spPr bwMode="auto">
            <a:xfrm>
              <a:off x="2208213" y="4075113"/>
              <a:ext cx="19050" cy="0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8" name="Rechteck 3"/>
            <p:cNvSpPr>
              <a:spLocks noChangeArrowheads="1"/>
            </p:cNvSpPr>
            <p:nvPr/>
          </p:nvSpPr>
          <p:spPr bwMode="auto">
            <a:xfrm>
              <a:off x="2900363" y="4003675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139" name="Rechteck 3"/>
            <p:cNvSpPr>
              <a:spLocks noChangeArrowheads="1"/>
            </p:cNvSpPr>
            <p:nvPr/>
          </p:nvSpPr>
          <p:spPr bwMode="auto">
            <a:xfrm>
              <a:off x="3043238" y="4003675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 err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w</a:t>
              </a:r>
              <a:endPara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40" name="Rechteck 3"/>
            <p:cNvSpPr>
              <a:spLocks noChangeArrowheads="1"/>
            </p:cNvSpPr>
            <p:nvPr/>
          </p:nvSpPr>
          <p:spPr bwMode="auto">
            <a:xfrm>
              <a:off x="2611438" y="4075113"/>
              <a:ext cx="144462" cy="73025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41" name="Rechteck 3"/>
            <p:cNvSpPr>
              <a:spLocks noChangeArrowheads="1"/>
            </p:cNvSpPr>
            <p:nvPr/>
          </p:nvSpPr>
          <p:spPr bwMode="auto">
            <a:xfrm>
              <a:off x="2611438" y="4003675"/>
              <a:ext cx="144462" cy="7143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rgbClr val="0000FF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7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a</a:t>
              </a:r>
            </a:p>
          </p:txBody>
        </p:sp>
        <p:sp>
          <p:nvSpPr>
            <p:cNvPr id="142" name="Rechteck 3"/>
            <p:cNvSpPr>
              <a:spLocks noChangeArrowheads="1"/>
            </p:cNvSpPr>
            <p:nvPr/>
          </p:nvSpPr>
          <p:spPr bwMode="auto">
            <a:xfrm>
              <a:off x="2755900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143" name="Rechteck 3"/>
            <p:cNvSpPr>
              <a:spLocks noChangeArrowheads="1"/>
            </p:cNvSpPr>
            <p:nvPr/>
          </p:nvSpPr>
          <p:spPr bwMode="auto">
            <a:xfrm>
              <a:off x="2611438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dirty="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sp>
          <p:nvSpPr>
            <p:cNvPr id="144" name="Rechteck 3"/>
            <p:cNvSpPr>
              <a:spLocks noChangeArrowheads="1"/>
            </p:cNvSpPr>
            <p:nvPr/>
          </p:nvSpPr>
          <p:spPr bwMode="auto">
            <a:xfrm>
              <a:off x="1919288" y="4003675"/>
              <a:ext cx="144462" cy="144463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145" name="Rechteck 3"/>
            <p:cNvSpPr>
              <a:spLocks noChangeArrowheads="1"/>
            </p:cNvSpPr>
            <p:nvPr/>
          </p:nvSpPr>
          <p:spPr bwMode="auto">
            <a:xfrm>
              <a:off x="2063750" y="4005263"/>
              <a:ext cx="144463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g</a:t>
              </a:r>
            </a:p>
          </p:txBody>
        </p:sp>
        <p:sp>
          <p:nvSpPr>
            <p:cNvPr id="146" name="Rechteck 3"/>
            <p:cNvSpPr>
              <a:spLocks noChangeArrowheads="1"/>
            </p:cNvSpPr>
            <p:nvPr/>
          </p:nvSpPr>
          <p:spPr bwMode="auto">
            <a:xfrm>
              <a:off x="1919288" y="4003675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 b="1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14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39938" y="3859213"/>
              <a:ext cx="39687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79625" y="3859213"/>
              <a:ext cx="85725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9" name="Gerade Verbindung 72" descr=" 700"/>
            <p:cNvCxnSpPr>
              <a:cxnSpLocks noChangeShapeType="1"/>
            </p:cNvCxnSpPr>
            <p:nvPr/>
          </p:nvCxnSpPr>
          <p:spPr bwMode="auto">
            <a:xfrm>
              <a:off x="2936875" y="3859213"/>
              <a:ext cx="31750" cy="14446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684463" y="4148138"/>
              <a:ext cx="0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000250" y="4148138"/>
              <a:ext cx="34925" cy="1428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2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727325" y="3716338"/>
              <a:ext cx="2852738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53" name="Group 643"/>
            <p:cNvGrpSpPr>
              <a:grpSpLocks/>
            </p:cNvGrpSpPr>
            <p:nvPr/>
          </p:nvGrpSpPr>
          <p:grpSpPr bwMode="auto">
            <a:xfrm rot="-5400000">
              <a:off x="4026694" y="3669507"/>
              <a:ext cx="136525" cy="300037"/>
              <a:chOff x="1454150" y="989112"/>
              <a:chExt cx="136525" cy="144016"/>
            </a:xfrm>
          </p:grpSpPr>
          <p:sp>
            <p:nvSpPr>
              <p:cNvPr id="154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55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6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157" name="Group 643"/>
            <p:cNvGrpSpPr>
              <a:grpSpLocks/>
            </p:cNvGrpSpPr>
            <p:nvPr/>
          </p:nvGrpSpPr>
          <p:grpSpPr bwMode="auto">
            <a:xfrm rot="-5400000">
              <a:off x="5511006" y="3745707"/>
              <a:ext cx="136525" cy="144462"/>
              <a:chOff x="1454150" y="989112"/>
              <a:chExt cx="136525" cy="144016"/>
            </a:xfrm>
          </p:grpSpPr>
          <p:sp>
            <p:nvSpPr>
              <p:cNvPr id="158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59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0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61" name="Gerade Verbindung 72" descr=" 700"/>
            <p:cNvCxnSpPr>
              <a:cxnSpLocks noChangeShapeType="1"/>
            </p:cNvCxnSpPr>
            <p:nvPr/>
          </p:nvCxnSpPr>
          <p:spPr bwMode="auto">
            <a:xfrm>
              <a:off x="6218238" y="3714750"/>
              <a:ext cx="69850" cy="2889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2" name="Gerade Verbindung 72" descr=" 700"/>
            <p:cNvCxnSpPr>
              <a:cxnSpLocks noChangeShapeType="1"/>
            </p:cNvCxnSpPr>
            <p:nvPr/>
          </p:nvCxnSpPr>
          <p:spPr bwMode="auto">
            <a:xfrm>
              <a:off x="5578475" y="3714750"/>
              <a:ext cx="0" cy="2889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" name="Gerade Verbindung 72" descr=" 700"/>
            <p:cNvCxnSpPr>
              <a:cxnSpLocks noChangeShapeType="1"/>
            </p:cNvCxnSpPr>
            <p:nvPr/>
          </p:nvCxnSpPr>
          <p:spPr bwMode="auto">
            <a:xfrm>
              <a:off x="4787900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64" name="Group 643"/>
            <p:cNvGrpSpPr>
              <a:grpSpLocks/>
            </p:cNvGrpSpPr>
            <p:nvPr/>
          </p:nvGrpSpPr>
          <p:grpSpPr bwMode="auto">
            <a:xfrm rot="-5400000">
              <a:off x="3983831" y="3606007"/>
              <a:ext cx="136525" cy="144462"/>
              <a:chOff x="1454150" y="989112"/>
              <a:chExt cx="136525" cy="144016"/>
            </a:xfrm>
          </p:grpSpPr>
          <p:sp>
            <p:nvSpPr>
              <p:cNvPr id="165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66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7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68" name="Gerade Verbindung 72" descr=" 700"/>
            <p:cNvCxnSpPr>
              <a:cxnSpLocks noChangeShapeType="1"/>
            </p:cNvCxnSpPr>
            <p:nvPr/>
          </p:nvCxnSpPr>
          <p:spPr bwMode="auto">
            <a:xfrm>
              <a:off x="4051300" y="3571875"/>
              <a:ext cx="3175" cy="4318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9" name="Gerade Verbindung 72" descr=" 700"/>
            <p:cNvCxnSpPr>
              <a:cxnSpLocks noChangeShapeType="1"/>
            </p:cNvCxnSpPr>
            <p:nvPr/>
          </p:nvCxnSpPr>
          <p:spPr bwMode="auto">
            <a:xfrm>
              <a:off x="4132263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651125" y="3570288"/>
              <a:ext cx="1400175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71" name="Group 643"/>
            <p:cNvGrpSpPr>
              <a:grpSpLocks/>
            </p:cNvGrpSpPr>
            <p:nvPr/>
          </p:nvGrpSpPr>
          <p:grpSpPr bwMode="auto">
            <a:xfrm rot="-5400000">
              <a:off x="3309144" y="3602831"/>
              <a:ext cx="136525" cy="144463"/>
              <a:chOff x="1454150" y="989112"/>
              <a:chExt cx="136525" cy="144016"/>
            </a:xfrm>
          </p:grpSpPr>
          <p:sp>
            <p:nvSpPr>
              <p:cNvPr id="172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73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4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75" name="Gerade Verbindung 72" descr=" 700"/>
            <p:cNvCxnSpPr>
              <a:cxnSpLocks noChangeShapeType="1"/>
              <a:endCxn id="82" idx="1"/>
            </p:cNvCxnSpPr>
            <p:nvPr/>
          </p:nvCxnSpPr>
          <p:spPr bwMode="auto">
            <a:xfrm flipV="1">
              <a:off x="3378200" y="2671763"/>
              <a:ext cx="119063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378200" y="2671763"/>
              <a:ext cx="3175" cy="133191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77" name="Group 643"/>
            <p:cNvGrpSpPr>
              <a:grpSpLocks/>
            </p:cNvGrpSpPr>
            <p:nvPr/>
          </p:nvGrpSpPr>
          <p:grpSpPr bwMode="auto">
            <a:xfrm rot="-5400000">
              <a:off x="2478881" y="2382045"/>
              <a:ext cx="136525" cy="144462"/>
              <a:chOff x="1454150" y="989112"/>
              <a:chExt cx="136525" cy="144016"/>
            </a:xfrm>
          </p:grpSpPr>
          <p:sp>
            <p:nvSpPr>
              <p:cNvPr id="178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179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0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81" name="Gerade Verbindung 72" descr=" 700"/>
            <p:cNvCxnSpPr>
              <a:cxnSpLocks noChangeShapeType="1"/>
            </p:cNvCxnSpPr>
            <p:nvPr/>
          </p:nvCxnSpPr>
          <p:spPr bwMode="auto">
            <a:xfrm>
              <a:off x="2544763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2" name="Gerade Verbindung 72" descr=" 700"/>
            <p:cNvCxnSpPr>
              <a:cxnSpLocks noChangeShapeType="1"/>
            </p:cNvCxnSpPr>
            <p:nvPr/>
          </p:nvCxnSpPr>
          <p:spPr bwMode="auto">
            <a:xfrm>
              <a:off x="4897438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3" name="Gerade Verbindung 72" descr=" 700"/>
            <p:cNvCxnSpPr>
              <a:cxnSpLocks noChangeShapeType="1"/>
            </p:cNvCxnSpPr>
            <p:nvPr/>
          </p:nvCxnSpPr>
          <p:spPr bwMode="auto">
            <a:xfrm>
              <a:off x="3571875" y="2347913"/>
              <a:ext cx="0" cy="2873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02325" y="4724400"/>
              <a:ext cx="125095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7156450" y="4151313"/>
              <a:ext cx="0" cy="57626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180263" y="4149725"/>
              <a:ext cx="34925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7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300913" y="4149725"/>
              <a:ext cx="0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8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213600" y="4219575"/>
              <a:ext cx="87313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1743075" y="3425825"/>
              <a:ext cx="3175" cy="1296988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0" name="Gerade Verbindung 72" descr=" 700"/>
            <p:cNvCxnSpPr>
              <a:cxnSpLocks noChangeShapeType="1"/>
            </p:cNvCxnSpPr>
            <p:nvPr/>
          </p:nvCxnSpPr>
          <p:spPr bwMode="auto">
            <a:xfrm>
              <a:off x="1746250" y="4722813"/>
              <a:ext cx="2641600" cy="158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1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411663" y="4148138"/>
              <a:ext cx="34925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2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532313" y="4148138"/>
              <a:ext cx="0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3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4445000" y="4217988"/>
              <a:ext cx="87313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001963" y="4148138"/>
              <a:ext cx="34925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122613" y="4148138"/>
              <a:ext cx="1587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6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035300" y="4217988"/>
              <a:ext cx="88900" cy="15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7" name="Gerade Verbindung 72" descr=" 700"/>
            <p:cNvCxnSpPr>
              <a:cxnSpLocks noChangeShapeType="1"/>
            </p:cNvCxnSpPr>
            <p:nvPr/>
          </p:nvCxnSpPr>
          <p:spPr bwMode="auto">
            <a:xfrm>
              <a:off x="1603375" y="4867275"/>
              <a:ext cx="1368425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603375" y="1771650"/>
              <a:ext cx="0" cy="309562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9" name="Gerade Verbindung 72" descr=" 700"/>
            <p:cNvCxnSpPr>
              <a:cxnSpLocks noChangeShapeType="1"/>
            </p:cNvCxnSpPr>
            <p:nvPr/>
          </p:nvCxnSpPr>
          <p:spPr bwMode="auto">
            <a:xfrm>
              <a:off x="1603375" y="1771650"/>
              <a:ext cx="4108450" cy="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0" name="Gerade Verbindung 72" descr=" 700"/>
            <p:cNvCxnSpPr>
              <a:cxnSpLocks noChangeShapeType="1"/>
              <a:endCxn id="209" idx="0"/>
            </p:cNvCxnSpPr>
            <p:nvPr/>
          </p:nvCxnSpPr>
          <p:spPr bwMode="auto">
            <a:xfrm>
              <a:off x="5705475" y="1771650"/>
              <a:ext cx="385763" cy="287338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01" name="Group 636"/>
            <p:cNvGrpSpPr>
              <a:grpSpLocks/>
            </p:cNvGrpSpPr>
            <p:nvPr/>
          </p:nvGrpSpPr>
          <p:grpSpPr bwMode="auto">
            <a:xfrm rot="-5400000">
              <a:off x="2899569" y="4612481"/>
              <a:ext cx="136525" cy="144463"/>
              <a:chOff x="1454150" y="989112"/>
              <a:chExt cx="136525" cy="144016"/>
            </a:xfrm>
          </p:grpSpPr>
          <p:sp>
            <p:nvSpPr>
              <p:cNvPr id="202" name="Rectangle 637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03" name="Curved Connector 639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4" name="Curved Connector 640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205" name="Rechteck 3"/>
            <p:cNvSpPr>
              <a:spLocks noChangeArrowheads="1"/>
            </p:cNvSpPr>
            <p:nvPr/>
          </p:nvSpPr>
          <p:spPr bwMode="auto">
            <a:xfrm>
              <a:off x="2760663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206" name="Rechteck 3"/>
            <p:cNvSpPr>
              <a:spLocks noChangeArrowheads="1"/>
            </p:cNvSpPr>
            <p:nvPr/>
          </p:nvSpPr>
          <p:spPr bwMode="auto">
            <a:xfrm>
              <a:off x="5791200" y="4003675"/>
              <a:ext cx="144463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sp>
          <p:nvSpPr>
            <p:cNvPr id="207" name="Rechteck 3"/>
            <p:cNvSpPr>
              <a:spLocks noChangeArrowheads="1"/>
            </p:cNvSpPr>
            <p:nvPr/>
          </p:nvSpPr>
          <p:spPr bwMode="auto">
            <a:xfrm>
              <a:off x="7091363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cxnSp>
          <p:nvCxnSpPr>
            <p:cNvPr id="20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92813" y="2130425"/>
              <a:ext cx="25400" cy="1588"/>
            </a:xfrm>
            <a:prstGeom prst="line">
              <a:avLst/>
            </a:prstGeom>
            <a:noFill/>
            <a:ln w="8890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09" name="Rechteck 3"/>
            <p:cNvSpPr>
              <a:spLocks noChangeArrowheads="1"/>
            </p:cNvSpPr>
            <p:nvPr/>
          </p:nvSpPr>
          <p:spPr bwMode="auto">
            <a:xfrm>
              <a:off x="6018213" y="205898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t</a:t>
              </a:r>
            </a:p>
          </p:txBody>
        </p:sp>
        <p:grpSp>
          <p:nvGrpSpPr>
            <p:cNvPr id="210" name="Group 643"/>
            <p:cNvGrpSpPr>
              <a:grpSpLocks/>
            </p:cNvGrpSpPr>
            <p:nvPr/>
          </p:nvGrpSpPr>
          <p:grpSpPr bwMode="auto">
            <a:xfrm rot="10800000">
              <a:off x="3271838" y="2698750"/>
              <a:ext cx="136525" cy="855663"/>
              <a:chOff x="1454150" y="989112"/>
              <a:chExt cx="136525" cy="144016"/>
            </a:xfrm>
          </p:grpSpPr>
          <p:sp>
            <p:nvSpPr>
              <p:cNvPr id="211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12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3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14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519488" y="2781300"/>
              <a:ext cx="0" cy="3603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079625" y="3143250"/>
              <a:ext cx="1441450" cy="4127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16" name="Group 643"/>
            <p:cNvGrpSpPr>
              <a:grpSpLocks/>
            </p:cNvGrpSpPr>
            <p:nvPr/>
          </p:nvGrpSpPr>
          <p:grpSpPr bwMode="auto">
            <a:xfrm rot="-6469307">
              <a:off x="2561431" y="2753520"/>
              <a:ext cx="136525" cy="1255712"/>
              <a:chOff x="1454150" y="989112"/>
              <a:chExt cx="136525" cy="144016"/>
            </a:xfrm>
          </p:grpSpPr>
          <p:sp>
            <p:nvSpPr>
              <p:cNvPr id="217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18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9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2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1746250" y="3425825"/>
              <a:ext cx="402590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21" name="Group 643"/>
            <p:cNvGrpSpPr>
              <a:grpSpLocks/>
            </p:cNvGrpSpPr>
            <p:nvPr/>
          </p:nvGrpSpPr>
          <p:grpSpPr bwMode="auto">
            <a:xfrm rot="10800000">
              <a:off x="3413125" y="2851150"/>
              <a:ext cx="136525" cy="144463"/>
              <a:chOff x="1454150" y="989112"/>
              <a:chExt cx="136525" cy="144016"/>
            </a:xfrm>
          </p:grpSpPr>
          <p:sp>
            <p:nvSpPr>
              <p:cNvPr id="222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23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4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2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568700" y="2927350"/>
              <a:ext cx="787400" cy="63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26" name="Group 643"/>
            <p:cNvGrpSpPr>
              <a:grpSpLocks/>
            </p:cNvGrpSpPr>
            <p:nvPr/>
          </p:nvGrpSpPr>
          <p:grpSpPr bwMode="auto">
            <a:xfrm rot="-5400000">
              <a:off x="2622550" y="3671888"/>
              <a:ext cx="136525" cy="298450"/>
              <a:chOff x="1454150" y="989112"/>
              <a:chExt cx="136525" cy="144016"/>
            </a:xfrm>
          </p:grpSpPr>
          <p:sp>
            <p:nvSpPr>
              <p:cNvPr id="227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28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9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30" name="Gerade Verbindung 72" descr=" 700"/>
            <p:cNvCxnSpPr>
              <a:cxnSpLocks noChangeShapeType="1"/>
            </p:cNvCxnSpPr>
            <p:nvPr/>
          </p:nvCxnSpPr>
          <p:spPr bwMode="auto">
            <a:xfrm>
              <a:off x="2651125" y="3571875"/>
              <a:ext cx="0" cy="4318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1" name="Gerade Verbindung 72" descr=" 700"/>
            <p:cNvCxnSpPr>
              <a:cxnSpLocks noChangeShapeType="1"/>
            </p:cNvCxnSpPr>
            <p:nvPr/>
          </p:nvCxnSpPr>
          <p:spPr bwMode="auto">
            <a:xfrm>
              <a:off x="2730500" y="3714750"/>
              <a:ext cx="0" cy="2889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2" name="Gerade Verbindung 72" descr=" 700"/>
            <p:cNvCxnSpPr>
              <a:cxnSpLocks noChangeShapeType="1"/>
              <a:stCxn id="37" idx="4"/>
              <a:endCxn id="135" idx="0"/>
            </p:cNvCxnSpPr>
            <p:nvPr/>
          </p:nvCxnSpPr>
          <p:spPr bwMode="auto">
            <a:xfrm flipH="1">
              <a:off x="2406650" y="3213100"/>
              <a:ext cx="1660525" cy="790575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3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794375" y="2781300"/>
              <a:ext cx="34925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915025" y="2781300"/>
              <a:ext cx="1588" cy="7143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827713" y="2851150"/>
              <a:ext cx="88900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36" name="Diagonal liegende Ecken des Rechtecks schneiden 743"/>
            <p:cNvSpPr/>
            <p:nvPr/>
          </p:nvSpPr>
          <p:spPr bwMode="auto">
            <a:xfrm>
              <a:off x="1812925" y="3068638"/>
              <a:ext cx="455613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Integer</a:t>
              </a:r>
            </a:p>
          </p:txBody>
        </p:sp>
        <p:sp>
          <p:nvSpPr>
            <p:cNvPr id="237" name="Diagonal liegende Ecken des Rechtecks schneiden 452"/>
            <p:cNvSpPr/>
            <p:nvPr/>
          </p:nvSpPr>
          <p:spPr bwMode="auto">
            <a:xfrm>
              <a:off x="6326188" y="3068638"/>
              <a:ext cx="360362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Real</a:t>
              </a:r>
            </a:p>
          </p:txBody>
        </p:sp>
        <p:sp>
          <p:nvSpPr>
            <p:cNvPr id="238" name="Diagonal liegende Ecken des Rechtecks schneiden 452"/>
            <p:cNvSpPr/>
            <p:nvPr/>
          </p:nvSpPr>
          <p:spPr bwMode="auto">
            <a:xfrm>
              <a:off x="4881563" y="4437063"/>
              <a:ext cx="361950" cy="144462"/>
            </a:xfrm>
            <a:prstGeom prst="snip2DiagRect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Sans Serif"/>
                  <a:cs typeface="Microsoft Sans Serif"/>
                </a:rPr>
                <a:t>Real</a:t>
              </a:r>
            </a:p>
          </p:txBody>
        </p:sp>
        <p:cxnSp>
          <p:nvCxnSpPr>
            <p:cNvPr id="23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257550" y="2927350"/>
              <a:ext cx="3111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0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2584450" y="2924175"/>
              <a:ext cx="67310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2543175" y="2346325"/>
              <a:ext cx="2355850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42" name="Group 643"/>
            <p:cNvGrpSpPr>
              <a:grpSpLocks/>
            </p:cNvGrpSpPr>
            <p:nvPr/>
          </p:nvGrpSpPr>
          <p:grpSpPr bwMode="auto">
            <a:xfrm rot="-5400000">
              <a:off x="3191669" y="2237581"/>
              <a:ext cx="136525" cy="144463"/>
              <a:chOff x="1454150" y="989112"/>
              <a:chExt cx="136525" cy="144016"/>
            </a:xfrm>
          </p:grpSpPr>
          <p:sp>
            <p:nvSpPr>
              <p:cNvPr id="243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44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45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46" name="Gerade Verbindung 72" descr=" 700"/>
            <p:cNvCxnSpPr>
              <a:cxnSpLocks noChangeShapeType="1"/>
            </p:cNvCxnSpPr>
            <p:nvPr/>
          </p:nvCxnSpPr>
          <p:spPr bwMode="auto">
            <a:xfrm>
              <a:off x="3259138" y="1914525"/>
              <a:ext cx="0" cy="10080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7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822450" y="2349500"/>
              <a:ext cx="717550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8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580063" y="3714750"/>
              <a:ext cx="633412" cy="31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5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570288" y="2781300"/>
              <a:ext cx="1587" cy="1524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" name="Gerade Verbindung 72" descr=" 700"/>
            <p:cNvCxnSpPr>
              <a:cxnSpLocks noChangeShapeType="1"/>
              <a:endCxn id="67" idx="0"/>
            </p:cNvCxnSpPr>
            <p:nvPr/>
          </p:nvCxnSpPr>
          <p:spPr bwMode="auto">
            <a:xfrm flipH="1" flipV="1">
              <a:off x="2525713" y="3140075"/>
              <a:ext cx="4492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7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7004050" y="3140075"/>
              <a:ext cx="304800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8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7308850" y="2781300"/>
              <a:ext cx="4763" cy="3619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9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5561013" y="4508500"/>
              <a:ext cx="449262" cy="15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60" name="Group 643"/>
            <p:cNvGrpSpPr>
              <a:grpSpLocks/>
            </p:cNvGrpSpPr>
            <p:nvPr/>
          </p:nvGrpSpPr>
          <p:grpSpPr bwMode="auto">
            <a:xfrm rot="5400000">
              <a:off x="5800725" y="4437063"/>
              <a:ext cx="136525" cy="219075"/>
              <a:chOff x="1454150" y="989112"/>
              <a:chExt cx="136525" cy="144016"/>
            </a:xfrm>
          </p:grpSpPr>
          <p:sp>
            <p:nvSpPr>
              <p:cNvPr id="261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62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3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64" name="Gerade Verbindung 72" descr=" 700"/>
            <p:cNvCxnSpPr>
              <a:cxnSpLocks noChangeShapeType="1"/>
              <a:endCxn id="238" idx="1"/>
            </p:cNvCxnSpPr>
            <p:nvPr/>
          </p:nvCxnSpPr>
          <p:spPr bwMode="auto">
            <a:xfrm flipV="1">
              <a:off x="5057775" y="4581525"/>
              <a:ext cx="4763" cy="1428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060950" y="4721225"/>
              <a:ext cx="7683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28825" y="3211513"/>
              <a:ext cx="4763" cy="1428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32000" y="3351213"/>
              <a:ext cx="768350" cy="635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68" name="Group 643"/>
            <p:cNvGrpSpPr>
              <a:grpSpLocks/>
            </p:cNvGrpSpPr>
            <p:nvPr/>
          </p:nvGrpSpPr>
          <p:grpSpPr bwMode="auto">
            <a:xfrm rot="5400000">
              <a:off x="2767013" y="3068638"/>
              <a:ext cx="136525" cy="219075"/>
              <a:chOff x="1454150" y="989112"/>
              <a:chExt cx="136525" cy="144016"/>
            </a:xfrm>
          </p:grpSpPr>
          <p:sp>
            <p:nvSpPr>
              <p:cNvPr id="269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70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1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72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1939925" y="3611563"/>
              <a:ext cx="111125" cy="3937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73" name="Group 643"/>
            <p:cNvGrpSpPr>
              <a:grpSpLocks/>
            </p:cNvGrpSpPr>
            <p:nvPr/>
          </p:nvGrpSpPr>
          <p:grpSpPr bwMode="auto">
            <a:xfrm rot="5400000">
              <a:off x="2820988" y="2725738"/>
              <a:ext cx="136525" cy="473075"/>
              <a:chOff x="1454150" y="989112"/>
              <a:chExt cx="136525" cy="144016"/>
            </a:xfrm>
          </p:grpSpPr>
          <p:sp>
            <p:nvSpPr>
              <p:cNvPr id="274" name="Rectangle 645"/>
              <p:cNvSpPr>
                <a:spLocks noChangeArrowheads="1"/>
              </p:cNvSpPr>
              <p:nvPr/>
            </p:nvSpPr>
            <p:spPr bwMode="auto">
              <a:xfrm>
                <a:off x="1454150" y="989112"/>
                <a:ext cx="136525" cy="14401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 sz="1000">
                  <a:latin typeface="Microsoft Sans Serif"/>
                  <a:cs typeface="Microsoft Sans Serif"/>
                </a:endParaRPr>
              </a:p>
            </p:txBody>
          </p:sp>
          <p:cxnSp>
            <p:nvCxnSpPr>
              <p:cNvPr id="275" name="Curved Connector 648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1484040" y="1061120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6" name="Curved Connector 649"/>
              <p:cNvCxnSpPr>
                <a:cxnSpLocks noChangeShapeType="1"/>
              </p:cNvCxnSpPr>
              <p:nvPr/>
            </p:nvCxnSpPr>
            <p:spPr bwMode="auto">
              <a:xfrm rot="16200000" flipV="1">
                <a:off x="1484040" y="989112"/>
                <a:ext cx="72008" cy="72008"/>
              </a:xfrm>
              <a:prstGeom prst="curvedConnector3">
                <a:avLst>
                  <a:gd name="adj1" fmla="val 50000"/>
                </a:avLst>
              </a:prstGeom>
              <a:noFill/>
              <a:ln w="889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77" name="Gerade Verbindung 72" descr=" 700"/>
            <p:cNvCxnSpPr>
              <a:cxnSpLocks noChangeShapeType="1"/>
              <a:stCxn id="72" idx="2"/>
            </p:cNvCxnSpPr>
            <p:nvPr/>
          </p:nvCxnSpPr>
          <p:spPr bwMode="auto">
            <a:xfrm flipH="1">
              <a:off x="2971800" y="2779713"/>
              <a:ext cx="6350" cy="366712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8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870200" y="2779713"/>
              <a:ext cx="1588" cy="64611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9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805113" y="2778125"/>
              <a:ext cx="0" cy="576263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0" name="Gerade Verbindung 72" descr=" 700"/>
            <p:cNvCxnSpPr>
              <a:cxnSpLocks noChangeShapeType="1"/>
              <a:endCxn id="134" idx="0"/>
            </p:cNvCxnSpPr>
            <p:nvPr/>
          </p:nvCxnSpPr>
          <p:spPr bwMode="auto">
            <a:xfrm flipH="1" flipV="1">
              <a:off x="2478088" y="4508500"/>
              <a:ext cx="458787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1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5424488" y="3136900"/>
              <a:ext cx="312737" cy="31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2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772150" y="2781300"/>
              <a:ext cx="0" cy="647700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3" name="Gerade Verbindung 72" descr=" 700"/>
            <p:cNvCxnSpPr>
              <a:cxnSpLocks noChangeShapeType="1"/>
            </p:cNvCxnSpPr>
            <p:nvPr/>
          </p:nvCxnSpPr>
          <p:spPr bwMode="auto">
            <a:xfrm>
              <a:off x="5737225" y="2781300"/>
              <a:ext cx="0" cy="3603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4" name="Gerade Verbindung 72" descr=" 700"/>
            <p:cNvCxnSpPr>
              <a:cxnSpLocks noChangeShapeType="1"/>
            </p:cNvCxnSpPr>
            <p:nvPr/>
          </p:nvCxnSpPr>
          <p:spPr bwMode="auto">
            <a:xfrm flipH="1" flipV="1">
              <a:off x="3897313" y="4508500"/>
              <a:ext cx="458787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804025" y="4508500"/>
              <a:ext cx="314325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6" name="Gerade Verbindung 72" descr=" 700"/>
            <p:cNvCxnSpPr>
              <a:cxnSpLocks noChangeShapeType="1"/>
            </p:cNvCxnSpPr>
            <p:nvPr/>
          </p:nvCxnSpPr>
          <p:spPr bwMode="auto">
            <a:xfrm>
              <a:off x="7119938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87" name="Oval 286"/>
            <p:cNvSpPr/>
            <p:nvPr/>
          </p:nvSpPr>
          <p:spPr bwMode="auto">
            <a:xfrm>
              <a:off x="5559425" y="2060575"/>
              <a:ext cx="431800" cy="144463"/>
            </a:xfrm>
            <a:prstGeom prst="ellipse">
              <a:avLst/>
            </a:prstGeom>
            <a:noFill/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de-DE" sz="1000" b="1" dirty="0" err="1">
                  <a:solidFill>
                    <a:srgbClr val="7F7F7F"/>
                  </a:solidFill>
                  <a:latin typeface="Microsoft Sans Serif"/>
                  <a:cs typeface="Microsoft Sans Serif"/>
                </a:rPr>
                <a:t>DErr</a:t>
              </a:r>
              <a:endPara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288" name="Gerade Verbindung 72" descr=" 700"/>
            <p:cNvCxnSpPr>
              <a:cxnSpLocks noChangeShapeType="1"/>
            </p:cNvCxnSpPr>
            <p:nvPr/>
          </p:nvCxnSpPr>
          <p:spPr bwMode="auto">
            <a:xfrm>
              <a:off x="2401888" y="2705100"/>
              <a:ext cx="0" cy="3603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9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401888" y="2667000"/>
              <a:ext cx="66675" cy="3810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0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401888" y="2740025"/>
              <a:ext cx="66675" cy="3651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1" name="Gerade Verbindung 72" descr=" 700"/>
            <p:cNvCxnSpPr>
              <a:cxnSpLocks noChangeShapeType="1"/>
              <a:stCxn id="31" idx="3"/>
              <a:endCxn id="30" idx="4"/>
            </p:cNvCxnSpPr>
            <p:nvPr/>
          </p:nvCxnSpPr>
          <p:spPr bwMode="auto">
            <a:xfrm flipH="1" flipV="1">
              <a:off x="5265738" y="4148138"/>
              <a:ext cx="225425" cy="287337"/>
            </a:xfrm>
            <a:prstGeom prst="line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2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902325" y="4148138"/>
              <a:ext cx="0" cy="5746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3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5834063" y="4149725"/>
              <a:ext cx="0" cy="574675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4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007100" y="4149725"/>
              <a:ext cx="4763" cy="36671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5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4389438" y="4148138"/>
              <a:ext cx="0" cy="576262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6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032000" y="4289425"/>
              <a:ext cx="650875" cy="63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2971800" y="4148138"/>
              <a:ext cx="0" cy="719137"/>
            </a:xfrm>
            <a:prstGeom prst="line">
              <a:avLst/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8" name="Gerade Verbindung 72" descr=" 700"/>
            <p:cNvCxnSpPr>
              <a:cxnSpLocks noChangeShapeType="1"/>
            </p:cNvCxnSpPr>
            <p:nvPr/>
          </p:nvCxnSpPr>
          <p:spPr bwMode="auto">
            <a:xfrm>
              <a:off x="2935288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9" name="Gerade Verbindung 72" descr=" 700"/>
            <p:cNvCxnSpPr>
              <a:cxnSpLocks noChangeShapeType="1"/>
            </p:cNvCxnSpPr>
            <p:nvPr/>
          </p:nvCxnSpPr>
          <p:spPr bwMode="auto">
            <a:xfrm>
              <a:off x="4875213" y="2852738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0" name="Gerade Verbindung 72" descr=" 700"/>
            <p:cNvCxnSpPr>
              <a:cxnSpLocks noChangeShapeType="1"/>
              <a:stCxn id="91" idx="2"/>
            </p:cNvCxnSpPr>
            <p:nvPr/>
          </p:nvCxnSpPr>
          <p:spPr bwMode="auto">
            <a:xfrm flipH="1">
              <a:off x="4875213" y="2779713"/>
              <a:ext cx="57150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1" name="Gerade Verbindung 72" descr=" 700"/>
            <p:cNvCxnSpPr>
              <a:cxnSpLocks noChangeShapeType="1"/>
            </p:cNvCxnSpPr>
            <p:nvPr/>
          </p:nvCxnSpPr>
          <p:spPr bwMode="auto">
            <a:xfrm>
              <a:off x="6211888" y="2852738"/>
              <a:ext cx="144462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2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6208713" y="2781300"/>
              <a:ext cx="55562" cy="7302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3" name="Rectangle 302"/>
            <p:cNvSpPr/>
            <p:nvPr/>
          </p:nvSpPr>
          <p:spPr bwMode="auto">
            <a:xfrm>
              <a:off x="3708400" y="2782888"/>
              <a:ext cx="287338" cy="7143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GB" sz="700" dirty="0">
                  <a:solidFill>
                    <a:srgbClr val="7F7F7F"/>
                  </a:solidFill>
                  <a:latin typeface="Microsoft Sans Serif"/>
                  <a:cs typeface="Microsoft Sans Serif"/>
                </a:rPr>
                <a:t>index</a:t>
              </a:r>
            </a:p>
          </p:txBody>
        </p:sp>
        <p:cxnSp>
          <p:nvCxnSpPr>
            <p:cNvPr id="304" name="Gerade Verbindung 72" descr=" 700"/>
            <p:cNvCxnSpPr>
              <a:cxnSpLocks noChangeShapeType="1"/>
              <a:endCxn id="303" idx="0"/>
            </p:cNvCxnSpPr>
            <p:nvPr/>
          </p:nvCxnSpPr>
          <p:spPr bwMode="auto">
            <a:xfrm>
              <a:off x="3851275" y="2565400"/>
              <a:ext cx="0" cy="217488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5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621088" y="2562225"/>
              <a:ext cx="17462" cy="68263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6" name="Gerade Verbindung 72" descr=" 700"/>
            <p:cNvCxnSpPr>
              <a:cxnSpLocks noChangeShapeType="1"/>
            </p:cNvCxnSpPr>
            <p:nvPr/>
          </p:nvCxnSpPr>
          <p:spPr bwMode="auto">
            <a:xfrm flipH="1">
              <a:off x="3635375" y="2565400"/>
              <a:ext cx="215900" cy="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7" name="Gerade Verbindung 72" descr=" 700"/>
            <p:cNvCxnSpPr>
              <a:cxnSpLocks noChangeShapeType="1"/>
            </p:cNvCxnSpPr>
            <p:nvPr/>
          </p:nvCxnSpPr>
          <p:spPr bwMode="auto">
            <a:xfrm flipV="1">
              <a:off x="3665538" y="2859088"/>
              <a:ext cx="185737" cy="7143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8" name="Gerade Verbindung 72" descr=" 700"/>
            <p:cNvCxnSpPr>
              <a:cxnSpLocks noChangeShapeType="1"/>
            </p:cNvCxnSpPr>
            <p:nvPr/>
          </p:nvCxnSpPr>
          <p:spPr bwMode="auto">
            <a:xfrm>
              <a:off x="4354513" y="4149725"/>
              <a:ext cx="0" cy="358775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9" name="Gerade Verbindung 72" descr=" 700"/>
            <p:cNvCxnSpPr>
              <a:cxnSpLocks noChangeShapeType="1"/>
              <a:stCxn id="113" idx="2"/>
              <a:endCxn id="31" idx="3"/>
            </p:cNvCxnSpPr>
            <p:nvPr/>
          </p:nvCxnSpPr>
          <p:spPr bwMode="auto">
            <a:xfrm flipH="1">
              <a:off x="5491163" y="4149725"/>
              <a:ext cx="85725" cy="285750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10" name="Rechteck 3"/>
            <p:cNvSpPr>
              <a:spLocks noChangeArrowheads="1"/>
            </p:cNvSpPr>
            <p:nvPr/>
          </p:nvSpPr>
          <p:spPr bwMode="auto">
            <a:xfrm>
              <a:off x="6935788" y="4006850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1" name="Rechteck 3"/>
            <p:cNvSpPr>
              <a:spLocks noChangeArrowheads="1"/>
            </p:cNvSpPr>
            <p:nvPr/>
          </p:nvSpPr>
          <p:spPr bwMode="auto">
            <a:xfrm>
              <a:off x="6948488" y="2636838"/>
              <a:ext cx="144462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2" name="Rechteck 3"/>
            <p:cNvSpPr>
              <a:spLocks noChangeArrowheads="1"/>
            </p:cNvSpPr>
            <p:nvPr/>
          </p:nvSpPr>
          <p:spPr bwMode="auto">
            <a:xfrm>
              <a:off x="5553075" y="2636838"/>
              <a:ext cx="144463" cy="1444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3" name="Rechteck 3"/>
            <p:cNvSpPr>
              <a:spLocks noChangeArrowheads="1"/>
            </p:cNvSpPr>
            <p:nvPr/>
          </p:nvSpPr>
          <p:spPr bwMode="auto">
            <a:xfrm>
              <a:off x="4340225" y="2636838"/>
              <a:ext cx="144463" cy="146050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rgbClr val="008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/>
              <a:r>
                <a:rPr lang="de-DE" sz="1000" b="1" dirty="0">
                  <a:solidFill>
                    <a:schemeClr val="bg1"/>
                  </a:solidFill>
                  <a:latin typeface="Microsoft Sans Serif"/>
                  <a:cs typeface="Microsoft Sans Serif"/>
                </a:rPr>
                <a:t>b</a:t>
              </a:r>
            </a:p>
          </p:txBody>
        </p:sp>
        <p:sp>
          <p:nvSpPr>
            <p:cNvPr id="314" name="Rechteck 3"/>
            <p:cNvSpPr>
              <a:spLocks noChangeArrowheads="1"/>
            </p:cNvSpPr>
            <p:nvPr/>
          </p:nvSpPr>
          <p:spPr bwMode="auto">
            <a:xfrm>
              <a:off x="4484688" y="2638425"/>
              <a:ext cx="144462" cy="142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de-DE" sz="1000" b="1">
                  <a:solidFill>
                    <a:schemeClr val="tx1"/>
                  </a:solidFill>
                  <a:latin typeface="Microsoft Sans Serif"/>
                  <a:cs typeface="Microsoft Sans Serif"/>
                </a:rPr>
                <a:t>l</a:t>
              </a:r>
            </a:p>
          </p:txBody>
        </p:sp>
        <p:sp>
          <p:nvSpPr>
            <p:cNvPr id="315" name="Rechteck 3"/>
            <p:cNvSpPr>
              <a:spLocks noChangeArrowheads="1"/>
            </p:cNvSpPr>
            <p:nvPr/>
          </p:nvSpPr>
          <p:spPr bwMode="auto">
            <a:xfrm>
              <a:off x="4340225" y="2636838"/>
              <a:ext cx="288925" cy="1428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/>
            <a:p>
              <a:pPr algn="ctr"/>
              <a:endParaRPr lang="en-GB" sz="1000">
                <a:solidFill>
                  <a:schemeClr val="tx1"/>
                </a:solidFill>
                <a:latin typeface="Microsoft Sans Serif"/>
                <a:cs typeface="Microsoft Sans Serif"/>
              </a:endParaRPr>
            </a:p>
          </p:txBody>
        </p:sp>
        <p:cxnSp>
          <p:nvCxnSpPr>
            <p:cNvPr id="316" name="Gerade Verbindung 72" descr=" 700"/>
            <p:cNvCxnSpPr>
              <a:cxnSpLocks noChangeShapeType="1"/>
              <a:endCxn id="313" idx="2"/>
            </p:cNvCxnSpPr>
            <p:nvPr/>
          </p:nvCxnSpPr>
          <p:spPr bwMode="auto">
            <a:xfrm flipV="1">
              <a:off x="4356100" y="2782888"/>
              <a:ext cx="55563" cy="141287"/>
            </a:xfrm>
            <a:prstGeom prst="line">
              <a:avLst/>
            </a:prstGeom>
            <a:noFill/>
            <a:ln w="8890">
              <a:solidFill>
                <a:schemeClr val="tx1"/>
              </a:solidFill>
              <a:round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solidFill>
            <a:srgbClr val="660066">
              <a:alpha val="20000"/>
            </a:srgbClr>
          </a:solidFill>
          <a:ln w="25400">
            <a:solidFill>
              <a:srgbClr val="660066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322" name="Rectangular Callout 321"/>
          <p:cNvSpPr/>
          <p:nvPr/>
        </p:nvSpPr>
        <p:spPr>
          <a:xfrm>
            <a:off x="2268410" y="1650326"/>
            <a:ext cx="1923487" cy="984978"/>
          </a:xfrm>
          <a:prstGeom prst="wedgeRectCallout">
            <a:avLst>
              <a:gd name="adj1" fmla="val 77491"/>
              <a:gd name="adj2" fmla="val 48828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no dependency on number of children</a:t>
            </a:r>
          </a:p>
        </p:txBody>
      </p:sp>
      <p:cxnSp>
        <p:nvCxnSpPr>
          <p:cNvPr id="323" name="Gerade Verbindung 72" descr=" 700"/>
          <p:cNvCxnSpPr>
            <a:cxnSpLocks noChangeShapeType="1"/>
            <a:stCxn id="21" idx="4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25400">
            <a:solidFill>
              <a:srgbClr val="660066"/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7" name="Rectangular Callout 326"/>
          <p:cNvSpPr/>
          <p:nvPr/>
        </p:nvSpPr>
        <p:spPr>
          <a:xfrm>
            <a:off x="7374973" y="1650326"/>
            <a:ext cx="1923487" cy="500632"/>
          </a:xfrm>
          <a:prstGeom prst="wedgeRectCallout">
            <a:avLst>
              <a:gd name="adj1" fmla="val -46313"/>
              <a:gd name="adj2" fmla="val 23470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no invalidations</a:t>
            </a:r>
          </a:p>
        </p:txBody>
      </p:sp>
      <p:sp>
        <p:nvSpPr>
          <p:cNvPr id="337" name="Rectangular Callout 336"/>
          <p:cNvSpPr/>
          <p:nvPr/>
        </p:nvSpPr>
        <p:spPr>
          <a:xfrm>
            <a:off x="7374973" y="2348125"/>
            <a:ext cx="1923487" cy="500632"/>
          </a:xfrm>
          <a:prstGeom prst="wedgeRectCallout">
            <a:avLst>
              <a:gd name="adj1" fmla="val 58833"/>
              <a:gd name="adj2" fmla="val 140162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add statement</a:t>
            </a:r>
          </a:p>
        </p:txBody>
      </p:sp>
    </p:spTree>
    <p:extLst>
      <p:ext uri="{BB962C8B-B14F-4D97-AF65-F5344CB8AC3E}">
        <p14:creationId xmlns:p14="http://schemas.microsoft.com/office/powerpoint/2010/main" val="2476630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" grpId="0" animBg="1"/>
      <p:bldP spid="322" grpId="0" animBg="1"/>
      <p:bldP spid="327" grpId="0" animBg="1"/>
      <p:bldP spid="33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Oval 325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8" name="Gerade Verbindung 72" descr=" 700"/>
          <p:cNvCxnSpPr>
            <a:cxnSpLocks noChangeShapeType="1"/>
            <a:endCxn id="326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5478130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7" name="Gerade Verbindung 72" descr=" 700"/>
          <p:cNvCxnSpPr>
            <a:cxnSpLocks noChangeShapeType="1"/>
          </p:cNvCxnSpPr>
          <p:nvPr/>
        </p:nvCxnSpPr>
        <p:spPr bwMode="auto">
          <a:xfrm flipH="1">
            <a:off x="5589573" y="3121794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Gerade Verbindung 72" descr=" 700"/>
          <p:cNvCxnSpPr>
            <a:cxnSpLocks noChangeShapeType="1"/>
          </p:cNvCxnSpPr>
          <p:nvPr/>
        </p:nvCxnSpPr>
        <p:spPr bwMode="auto">
          <a:xfrm flipH="1">
            <a:off x="5640651" y="3123937"/>
            <a:ext cx="1116747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9" name="Gerade Verbindung 72" descr=" 700"/>
          <p:cNvCxnSpPr>
            <a:cxnSpLocks noChangeShapeType="1"/>
            <a:endCxn id="57" idx="0"/>
          </p:cNvCxnSpPr>
          <p:nvPr/>
        </p:nvCxnSpPr>
        <p:spPr bwMode="auto">
          <a:xfrm>
            <a:off x="6762040" y="3121794"/>
            <a:ext cx="46435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0" name="Gerade Verbindung 72" descr=" 700"/>
          <p:cNvCxnSpPr>
            <a:cxnSpLocks noChangeShapeType="1"/>
          </p:cNvCxnSpPr>
          <p:nvPr/>
        </p:nvCxnSpPr>
        <p:spPr bwMode="auto">
          <a:xfrm flipV="1">
            <a:off x="925239" y="4384094"/>
            <a:ext cx="5887879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6"/>
            <a:ext cx="2323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94380" y="3608283"/>
            <a:ext cx="13001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8" name="Gerade Verbindung 72" descr=" 700"/>
          <p:cNvCxnSpPr>
            <a:cxnSpLocks noChangeShapeType="1"/>
          </p:cNvCxnSpPr>
          <p:nvPr/>
        </p:nvCxnSpPr>
        <p:spPr bwMode="auto">
          <a:xfrm flipV="1">
            <a:off x="2569015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1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2" name="Gerade Verbindung 72" descr=" 700"/>
          <p:cNvCxnSpPr>
            <a:cxnSpLocks noChangeShapeType="1"/>
          </p:cNvCxnSpPr>
          <p:nvPr/>
        </p:nvCxnSpPr>
        <p:spPr bwMode="auto">
          <a:xfrm flipV="1">
            <a:off x="6813118" y="3513985"/>
            <a:ext cx="0" cy="87439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3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  <a:stCxn id="91" idx="2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5" name="Rectangular Callout 324"/>
          <p:cNvSpPr/>
          <p:nvPr/>
        </p:nvSpPr>
        <p:spPr>
          <a:xfrm>
            <a:off x="3501320" y="3743729"/>
            <a:ext cx="1923487" cy="500632"/>
          </a:xfrm>
          <a:prstGeom prst="wedgeRectCallout">
            <a:avLst>
              <a:gd name="adj1" fmla="val 77430"/>
              <a:gd name="adj2" fmla="val -1898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change terminal</a:t>
            </a:r>
          </a:p>
        </p:txBody>
      </p:sp>
      <p:sp>
        <p:nvSpPr>
          <p:cNvPr id="320" name="Diagonal liegende Ecken des Rechtecks schneiden 452"/>
          <p:cNvSpPr/>
          <p:nvPr/>
        </p:nvSpPr>
        <p:spPr bwMode="auto">
          <a:xfrm>
            <a:off x="6086433" y="3899761"/>
            <a:ext cx="211276" cy="195025"/>
          </a:xfrm>
          <a:prstGeom prst="snip2DiagRect">
            <a:avLst/>
          </a:prstGeom>
          <a:solidFill>
            <a:schemeClr val="bg1"/>
          </a:solidFill>
          <a:ln w="25400" cap="flat" cmpd="sng" algn="ctr">
            <a:solidFill>
              <a:srgbClr val="66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660066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324" name="Oval 323"/>
          <p:cNvSpPr/>
          <p:nvPr/>
        </p:nvSpPr>
        <p:spPr>
          <a:xfrm>
            <a:off x="5953390" y="3774409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643422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5" grpId="0" animBg="1"/>
      <p:bldP spid="320" grpId="0" animBg="1"/>
      <p:bldP spid="32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Oval 325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7" name="Gerade Verbindung 72" descr=" 700"/>
          <p:cNvCxnSpPr>
            <a:cxnSpLocks noChangeShapeType="1"/>
            <a:endCxn id="326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5953390" y="3774409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25400" cap="flat" cmpd="sng" algn="ctr">
            <a:solidFill>
              <a:srgbClr val="66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660066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solidFill>
            <a:srgbClr val="FFFF00"/>
          </a:solidFill>
          <a:ln w="25400">
            <a:solidFill>
              <a:srgbClr val="660066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5478130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7" name="Gerade Verbindung 72" descr=" 700"/>
          <p:cNvCxnSpPr>
            <a:cxnSpLocks noChangeShapeType="1"/>
          </p:cNvCxnSpPr>
          <p:nvPr/>
        </p:nvCxnSpPr>
        <p:spPr bwMode="auto">
          <a:xfrm flipH="1">
            <a:off x="5589573" y="3121794"/>
            <a:ext cx="58042" cy="19502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Gerade Verbindung 72" descr=" 700"/>
          <p:cNvCxnSpPr>
            <a:cxnSpLocks noChangeShapeType="1"/>
          </p:cNvCxnSpPr>
          <p:nvPr/>
        </p:nvCxnSpPr>
        <p:spPr bwMode="auto">
          <a:xfrm flipH="1">
            <a:off x="5640651" y="3123937"/>
            <a:ext cx="1116747" cy="214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9" name="Gerade Verbindung 72" descr=" 700"/>
          <p:cNvCxnSpPr>
            <a:cxnSpLocks noChangeShapeType="1"/>
            <a:endCxn id="57" idx="0"/>
          </p:cNvCxnSpPr>
          <p:nvPr/>
        </p:nvCxnSpPr>
        <p:spPr bwMode="auto">
          <a:xfrm>
            <a:off x="6762040" y="3121794"/>
            <a:ext cx="46435" cy="197168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0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6"/>
            <a:ext cx="2323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94380" y="3608283"/>
            <a:ext cx="13001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8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1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2" name="Gerade Verbindung 72" descr=" 700"/>
          <p:cNvCxnSpPr>
            <a:cxnSpLocks noChangeShapeType="1"/>
          </p:cNvCxnSpPr>
          <p:nvPr/>
        </p:nvCxnSpPr>
        <p:spPr bwMode="auto">
          <a:xfrm flipV="1">
            <a:off x="6813118" y="3513985"/>
            <a:ext cx="0" cy="874395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3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  <a:stCxn id="91" idx="2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569016" y="4388381"/>
            <a:ext cx="4239460" cy="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5" name="Rectangular Callout 324"/>
          <p:cNvSpPr/>
          <p:nvPr/>
        </p:nvSpPr>
        <p:spPr>
          <a:xfrm>
            <a:off x="3501320" y="3743729"/>
            <a:ext cx="1923487" cy="500632"/>
          </a:xfrm>
          <a:prstGeom prst="wedgeRectCallout">
            <a:avLst>
              <a:gd name="adj1" fmla="val 77430"/>
              <a:gd name="adj2" fmla="val -1898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change terminal</a:t>
            </a:r>
          </a:p>
        </p:txBody>
      </p:sp>
      <p:sp>
        <p:nvSpPr>
          <p:cNvPr id="328" name="Oval 327"/>
          <p:cNvSpPr/>
          <p:nvPr/>
        </p:nvSpPr>
        <p:spPr>
          <a:xfrm>
            <a:off x="6455133" y="3698086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329" name="Oval 328"/>
          <p:cNvSpPr/>
          <p:nvPr/>
        </p:nvSpPr>
        <p:spPr>
          <a:xfrm>
            <a:off x="5623675" y="2840457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330" name="Oval 329"/>
          <p:cNvSpPr/>
          <p:nvPr/>
        </p:nvSpPr>
        <p:spPr>
          <a:xfrm>
            <a:off x="2624213" y="4096916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1</a:t>
            </a:r>
            <a:endParaRPr lang="en-GB" sz="1400" b="1" dirty="0">
              <a:solidFill>
                <a:schemeClr val="tx1"/>
              </a:solidFill>
            </a:endParaRPr>
          </a:p>
        </p:txBody>
      </p:sp>
      <p:cxnSp>
        <p:nvCxnSpPr>
          <p:cNvPr id="331" name="Gerade Verbindung 72" descr=" 700"/>
          <p:cNvCxnSpPr>
            <a:cxnSpLocks noChangeShapeType="1"/>
          </p:cNvCxnSpPr>
          <p:nvPr/>
        </p:nvCxnSpPr>
        <p:spPr bwMode="auto">
          <a:xfrm flipV="1">
            <a:off x="2575379" y="3511844"/>
            <a:ext cx="2323" cy="87225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756658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2" name="Gerade Verbindung 72" descr=" 700"/>
          <p:cNvCxnSpPr>
            <a:cxnSpLocks noChangeShapeType="1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5953390" y="3774409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25400" cap="flat" cmpd="sng" algn="ctr">
            <a:solidFill>
              <a:srgbClr val="66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660066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solidFill>
            <a:srgbClr val="FFFF00"/>
          </a:solidFill>
          <a:ln w="25400">
            <a:solidFill>
              <a:srgbClr val="660066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660066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5478130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7" name="Gerade Verbindung 72" descr=" 700"/>
          <p:cNvCxnSpPr>
            <a:cxnSpLocks noChangeShapeType="1"/>
          </p:cNvCxnSpPr>
          <p:nvPr/>
        </p:nvCxnSpPr>
        <p:spPr bwMode="auto">
          <a:xfrm flipH="1">
            <a:off x="5589573" y="3121794"/>
            <a:ext cx="58042" cy="19502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Gerade Verbindung 72" descr=" 700"/>
          <p:cNvCxnSpPr>
            <a:cxnSpLocks noChangeShapeType="1"/>
          </p:cNvCxnSpPr>
          <p:nvPr/>
        </p:nvCxnSpPr>
        <p:spPr bwMode="auto">
          <a:xfrm flipH="1">
            <a:off x="5640651" y="3123937"/>
            <a:ext cx="1116747" cy="214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9" name="Gerade Verbindung 72" descr=" 700"/>
          <p:cNvCxnSpPr>
            <a:cxnSpLocks noChangeShapeType="1"/>
            <a:endCxn id="57" idx="0"/>
          </p:cNvCxnSpPr>
          <p:nvPr/>
        </p:nvCxnSpPr>
        <p:spPr bwMode="auto">
          <a:xfrm>
            <a:off x="6762040" y="3121794"/>
            <a:ext cx="46435" cy="197168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51078" cy="9644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6"/>
            <a:ext cx="2323" cy="9644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94380" y="3608283"/>
            <a:ext cx="130016" cy="214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1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2" name="Gerade Verbindung 72" descr=" 700"/>
          <p:cNvCxnSpPr>
            <a:cxnSpLocks noChangeShapeType="1"/>
          </p:cNvCxnSpPr>
          <p:nvPr/>
        </p:nvCxnSpPr>
        <p:spPr bwMode="auto">
          <a:xfrm flipV="1">
            <a:off x="6813118" y="3513985"/>
            <a:ext cx="0" cy="874395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3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  <a:stCxn id="91" idx="2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8" name="Rectangular Callout 317"/>
          <p:cNvSpPr/>
          <p:nvPr/>
        </p:nvSpPr>
        <p:spPr>
          <a:xfrm>
            <a:off x="7241533" y="1760869"/>
            <a:ext cx="1923487" cy="984978"/>
          </a:xfrm>
          <a:prstGeom prst="wedgeRectCallout">
            <a:avLst>
              <a:gd name="adj1" fmla="val -69857"/>
              <a:gd name="adj2" fmla="val 108139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 smtClean="0"/>
              <a:t>t</a:t>
            </a:r>
            <a:r>
              <a:rPr lang="en-GB" dirty="0" smtClean="0"/>
              <a:t> and </a:t>
            </a:r>
            <a:r>
              <a:rPr lang="en-GB" i="1" dirty="0" smtClean="0"/>
              <a:t>w</a:t>
            </a:r>
            <a:r>
              <a:rPr lang="en-GB" dirty="0" smtClean="0"/>
              <a:t> of the use are invalidated</a:t>
            </a:r>
          </a:p>
        </p:txBody>
      </p:sp>
      <p:sp>
        <p:nvSpPr>
          <p:cNvPr id="320" name="Rectangular Callout 319"/>
          <p:cNvSpPr/>
          <p:nvPr/>
        </p:nvSpPr>
        <p:spPr>
          <a:xfrm>
            <a:off x="3501320" y="3743729"/>
            <a:ext cx="1923487" cy="500632"/>
          </a:xfrm>
          <a:prstGeom prst="wedgeRectCallout">
            <a:avLst>
              <a:gd name="adj1" fmla="val 77430"/>
              <a:gd name="adj2" fmla="val -1898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change terminal</a:t>
            </a:r>
          </a:p>
        </p:txBody>
      </p:sp>
      <p:sp>
        <p:nvSpPr>
          <p:cNvPr id="323" name="Oval 322"/>
          <p:cNvSpPr/>
          <p:nvPr/>
        </p:nvSpPr>
        <p:spPr>
          <a:xfrm>
            <a:off x="6455133" y="369808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5" name="Oval 324"/>
          <p:cNvSpPr/>
          <p:nvPr/>
        </p:nvSpPr>
        <p:spPr>
          <a:xfrm>
            <a:off x="5623675" y="284045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6" name="Oval 325"/>
          <p:cNvSpPr/>
          <p:nvPr/>
        </p:nvSpPr>
        <p:spPr>
          <a:xfrm>
            <a:off x="2624213" y="40969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cxnSp>
        <p:nvCxnSpPr>
          <p:cNvPr id="327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569016" y="4388381"/>
            <a:ext cx="4239460" cy="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9" name="Gerade Verbindung 72" descr=" 700"/>
          <p:cNvCxnSpPr>
            <a:cxnSpLocks noChangeShapeType="1"/>
          </p:cNvCxnSpPr>
          <p:nvPr/>
        </p:nvCxnSpPr>
        <p:spPr bwMode="auto">
          <a:xfrm flipV="1">
            <a:off x="2575379" y="3511844"/>
            <a:ext cx="2323" cy="87225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0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1" name="Oval 330"/>
          <p:cNvSpPr/>
          <p:nvPr/>
        </p:nvSpPr>
        <p:spPr>
          <a:xfrm>
            <a:off x="6949606" y="3648409"/>
            <a:ext cx="273000" cy="2520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tx1"/>
                </a:solidFill>
              </a:rPr>
              <a:t>2</a:t>
            </a:r>
            <a:endParaRPr lang="en-GB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758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2" name="Gerade Verbindung 72" descr=" 700"/>
          <p:cNvCxnSpPr>
            <a:cxnSpLocks noChangeShapeType="1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5953390" y="3774409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25400" cap="flat" cmpd="sng" algn="ctr">
            <a:solidFill>
              <a:srgbClr val="66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660066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660066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5478130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7" name="Gerade Verbindung 72" descr=" 700"/>
          <p:cNvCxnSpPr>
            <a:cxnSpLocks noChangeShapeType="1"/>
          </p:cNvCxnSpPr>
          <p:nvPr/>
        </p:nvCxnSpPr>
        <p:spPr bwMode="auto">
          <a:xfrm flipH="1">
            <a:off x="5589573" y="3121794"/>
            <a:ext cx="58042" cy="19502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Gerade Verbindung 72" descr=" 700"/>
          <p:cNvCxnSpPr>
            <a:cxnSpLocks noChangeShapeType="1"/>
          </p:cNvCxnSpPr>
          <p:nvPr/>
        </p:nvCxnSpPr>
        <p:spPr bwMode="auto">
          <a:xfrm flipH="1">
            <a:off x="5640651" y="3123937"/>
            <a:ext cx="1116747" cy="214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9" name="Gerade Verbindung 72" descr=" 700"/>
          <p:cNvCxnSpPr>
            <a:cxnSpLocks noChangeShapeType="1"/>
            <a:endCxn id="57" idx="0"/>
          </p:cNvCxnSpPr>
          <p:nvPr/>
        </p:nvCxnSpPr>
        <p:spPr bwMode="auto">
          <a:xfrm>
            <a:off x="6762040" y="3121794"/>
            <a:ext cx="46435" cy="197168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51078" cy="9644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6"/>
            <a:ext cx="2323" cy="9644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94380" y="3608283"/>
            <a:ext cx="130016" cy="214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1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2" name="Gerade Verbindung 72" descr=" 700"/>
          <p:cNvCxnSpPr>
            <a:cxnSpLocks noChangeShapeType="1"/>
          </p:cNvCxnSpPr>
          <p:nvPr/>
        </p:nvCxnSpPr>
        <p:spPr bwMode="auto">
          <a:xfrm flipV="1">
            <a:off x="6813118" y="3513985"/>
            <a:ext cx="0" cy="874395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3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  <a:stCxn id="91" idx="2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8" name="Rectangular Callout 317"/>
          <p:cNvSpPr/>
          <p:nvPr/>
        </p:nvSpPr>
        <p:spPr>
          <a:xfrm>
            <a:off x="7241533" y="1760869"/>
            <a:ext cx="1923487" cy="984978"/>
          </a:xfrm>
          <a:prstGeom prst="wedgeRectCallout">
            <a:avLst>
              <a:gd name="adj1" fmla="val -69857"/>
              <a:gd name="adj2" fmla="val 108139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 smtClean="0"/>
              <a:t>t</a:t>
            </a:r>
            <a:r>
              <a:rPr lang="en-GB" dirty="0" smtClean="0"/>
              <a:t> and </a:t>
            </a:r>
            <a:r>
              <a:rPr lang="en-GB" i="1" dirty="0" smtClean="0"/>
              <a:t>w</a:t>
            </a:r>
            <a:r>
              <a:rPr lang="en-GB" dirty="0" smtClean="0"/>
              <a:t> of the use are invalidated</a:t>
            </a:r>
            <a:r>
              <a:rPr lang="is-IS" dirty="0" smtClean="0"/>
              <a:t>…</a:t>
            </a:r>
            <a:endParaRPr lang="en-GB" dirty="0" smtClean="0"/>
          </a:p>
        </p:txBody>
      </p:sp>
      <p:sp>
        <p:nvSpPr>
          <p:cNvPr id="320" name="Rectangular Callout 319"/>
          <p:cNvSpPr/>
          <p:nvPr/>
        </p:nvSpPr>
        <p:spPr>
          <a:xfrm>
            <a:off x="3501320" y="3743729"/>
            <a:ext cx="1923487" cy="500632"/>
          </a:xfrm>
          <a:prstGeom prst="wedgeRectCallout">
            <a:avLst>
              <a:gd name="adj1" fmla="val 77430"/>
              <a:gd name="adj2" fmla="val -1898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change terminal</a:t>
            </a:r>
          </a:p>
        </p:txBody>
      </p:sp>
      <p:sp>
        <p:nvSpPr>
          <p:cNvPr id="323" name="Oval 322"/>
          <p:cNvSpPr/>
          <p:nvPr/>
        </p:nvSpPr>
        <p:spPr>
          <a:xfrm>
            <a:off x="6455133" y="369808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5" name="Oval 324"/>
          <p:cNvSpPr/>
          <p:nvPr/>
        </p:nvSpPr>
        <p:spPr>
          <a:xfrm>
            <a:off x="5623675" y="2840457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26" name="Oval 325"/>
          <p:cNvSpPr/>
          <p:nvPr/>
        </p:nvSpPr>
        <p:spPr>
          <a:xfrm>
            <a:off x="2624213" y="4096916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1</a:t>
            </a:r>
            <a:endParaRPr lang="en-GB" sz="1400" b="1" dirty="0">
              <a:solidFill>
                <a:schemeClr val="bg1"/>
              </a:solidFill>
            </a:endParaRPr>
          </a:p>
        </p:txBody>
      </p:sp>
      <p:cxnSp>
        <p:nvCxnSpPr>
          <p:cNvPr id="327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569016" y="4388381"/>
            <a:ext cx="4239460" cy="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9" name="Gerade Verbindung 72" descr=" 700"/>
          <p:cNvCxnSpPr>
            <a:cxnSpLocks noChangeShapeType="1"/>
          </p:cNvCxnSpPr>
          <p:nvPr/>
        </p:nvCxnSpPr>
        <p:spPr bwMode="auto">
          <a:xfrm flipV="1">
            <a:off x="2575379" y="3511844"/>
            <a:ext cx="2323" cy="872251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0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1" name="Oval 330"/>
          <p:cNvSpPr/>
          <p:nvPr/>
        </p:nvSpPr>
        <p:spPr>
          <a:xfrm>
            <a:off x="6949606" y="3648409"/>
            <a:ext cx="273000" cy="252000"/>
          </a:xfrm>
          <a:prstGeom prst="ellipse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 smtClean="0">
                <a:solidFill>
                  <a:schemeClr val="bg1"/>
                </a:solidFill>
              </a:rPr>
              <a:t>2</a:t>
            </a:r>
            <a:endParaRPr lang="en-GB" sz="1400" b="1" dirty="0">
              <a:solidFill>
                <a:schemeClr val="bg1"/>
              </a:solidFill>
            </a:endParaRPr>
          </a:p>
        </p:txBody>
      </p:sp>
      <p:sp>
        <p:nvSpPr>
          <p:cNvPr id="332" name="Rectangular Callout 331"/>
          <p:cNvSpPr/>
          <p:nvPr/>
        </p:nvSpPr>
        <p:spPr>
          <a:xfrm>
            <a:off x="7241533" y="3968169"/>
            <a:ext cx="1923487" cy="984978"/>
          </a:xfrm>
          <a:prstGeom prst="wedgeRectCallout">
            <a:avLst>
              <a:gd name="adj1" fmla="val -70394"/>
              <a:gd name="adj2" fmla="val -95903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s-IS" dirty="0" smtClean="0"/>
              <a:t>…</a:t>
            </a:r>
            <a:r>
              <a:rPr lang="en-GB" dirty="0" smtClean="0"/>
              <a:t>and their dependencies deleted</a:t>
            </a:r>
          </a:p>
        </p:txBody>
      </p: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822157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2" dur="5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3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3" grpId="0" animBg="1"/>
      <p:bldP spid="325" grpId="0" animBg="1"/>
      <p:bldP spid="326" grpId="0" animBg="1"/>
      <p:bldP spid="331" grpId="0" animBg="1"/>
      <p:bldP spid="33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2" name="Gerade Verbindung 72" descr=" 700"/>
          <p:cNvCxnSpPr>
            <a:cxnSpLocks noChangeShapeType="1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6779751" y="3196968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7F7F7F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1" name="Rechteck 3"/>
          <p:cNvSpPr>
            <a:spLocks noChangeArrowheads="1"/>
          </p:cNvSpPr>
          <p:nvPr/>
        </p:nvSpPr>
        <p:spPr bwMode="auto">
          <a:xfrm>
            <a:off x="5478130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  <a:stCxn id="91" idx="2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8" name="Rectangular Callout 317"/>
          <p:cNvSpPr/>
          <p:nvPr/>
        </p:nvSpPr>
        <p:spPr>
          <a:xfrm>
            <a:off x="7241533" y="3973844"/>
            <a:ext cx="1923487" cy="984978"/>
          </a:xfrm>
          <a:prstGeom prst="wedgeRectCallout">
            <a:avLst>
              <a:gd name="adj1" fmla="val -49830"/>
              <a:gd name="adj2" fmla="val -93002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 smtClean="0"/>
              <a:t>w </a:t>
            </a:r>
            <a:r>
              <a:rPr lang="en-GB" dirty="0" smtClean="0"/>
              <a:t>is queried and</a:t>
            </a:r>
          </a:p>
          <a:p>
            <a:pPr algn="ctr"/>
            <a:r>
              <a:rPr lang="en-GB" dirty="0" smtClean="0"/>
              <a:t>therefore evaluated</a:t>
            </a:r>
          </a:p>
        </p:txBody>
      </p:sp>
      <p:cxnSp>
        <p:nvCxnSpPr>
          <p:cNvPr id="317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9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529268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4" grpId="0" animBg="1"/>
      <p:bldP spid="31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Rechteck 3"/>
          <p:cNvSpPr>
            <a:spLocks noChangeArrowheads="1"/>
          </p:cNvSpPr>
          <p:nvPr/>
        </p:nvSpPr>
        <p:spPr bwMode="auto">
          <a:xfrm>
            <a:off x="5483065" y="3321105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2" name="Gerade Verbindung 72" descr=" 700"/>
          <p:cNvCxnSpPr>
            <a:cxnSpLocks noChangeShapeType="1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7F7F7F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7837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660066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8" name="Rectangular Callout 317"/>
          <p:cNvSpPr/>
          <p:nvPr/>
        </p:nvSpPr>
        <p:spPr>
          <a:xfrm>
            <a:off x="7241533" y="3973844"/>
            <a:ext cx="1923487" cy="984978"/>
          </a:xfrm>
          <a:prstGeom prst="wedgeRectCallout">
            <a:avLst>
              <a:gd name="adj1" fmla="val -49830"/>
              <a:gd name="adj2" fmla="val -93002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 smtClean="0"/>
              <a:t>w </a:t>
            </a:r>
            <a:r>
              <a:rPr lang="en-GB" dirty="0" smtClean="0"/>
              <a:t>is queried and</a:t>
            </a:r>
          </a:p>
          <a:p>
            <a:pPr algn="ctr"/>
            <a:r>
              <a:rPr lang="en-GB" dirty="0" smtClean="0"/>
              <a:t>therefore evaluated</a:t>
            </a:r>
          </a:p>
        </p:txBody>
      </p:sp>
      <p:cxnSp>
        <p:nvCxnSpPr>
          <p:cNvPr id="32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48757" cy="25156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8"/>
            <a:ext cx="2323" cy="25156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89735" y="3765550"/>
            <a:ext cx="134661" cy="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6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7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8" name="Gerade Verbindung 72" descr=" 700"/>
          <p:cNvCxnSpPr>
            <a:cxnSpLocks noChangeShapeType="1"/>
            <a:stCxn id="57" idx="0"/>
            <a:endCxn id="209" idx="2"/>
          </p:cNvCxnSpPr>
          <p:nvPr/>
        </p:nvCxnSpPr>
        <p:spPr bwMode="auto">
          <a:xfrm flipV="1">
            <a:off x="6809635" y="2731746"/>
            <a:ext cx="468988" cy="587217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7" name="Gerade Verbindung 72" descr=" 700"/>
          <p:cNvCxnSpPr>
            <a:cxnSpLocks noChangeShapeType="1"/>
          </p:cNvCxnSpPr>
          <p:nvPr/>
        </p:nvCxnSpPr>
        <p:spPr bwMode="auto">
          <a:xfrm flipH="1">
            <a:off x="5394874" y="336182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" name="Gerade Verbindung 72" descr=" 700"/>
          <p:cNvCxnSpPr>
            <a:cxnSpLocks noChangeShapeType="1"/>
          </p:cNvCxnSpPr>
          <p:nvPr/>
        </p:nvCxnSpPr>
        <p:spPr bwMode="auto">
          <a:xfrm>
            <a:off x="5394873" y="3460408"/>
            <a:ext cx="0" cy="25931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2" name="Gerade Verbindung 72" descr=" 700"/>
          <p:cNvCxnSpPr>
            <a:cxnSpLocks noChangeShapeType="1"/>
            <a:endCxn id="359" idx="0"/>
          </p:cNvCxnSpPr>
          <p:nvPr/>
        </p:nvCxnSpPr>
        <p:spPr bwMode="auto">
          <a:xfrm>
            <a:off x="6039987" y="3130367"/>
            <a:ext cx="346410" cy="18756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9" name="Rechteck 3"/>
          <p:cNvSpPr>
            <a:spLocks noChangeArrowheads="1"/>
          </p:cNvSpPr>
          <p:nvPr/>
        </p:nvSpPr>
        <p:spPr bwMode="auto">
          <a:xfrm>
            <a:off x="6280758" y="3317931"/>
            <a:ext cx="211277" cy="197168"/>
          </a:xfrm>
          <a:prstGeom prst="rect">
            <a:avLst/>
          </a:prstGeom>
          <a:solidFill>
            <a:srgbClr val="660066"/>
          </a:solidFill>
          <a:ln w="25400">
            <a:solidFill>
              <a:srgbClr val="660066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cxnSp>
        <p:nvCxnSpPr>
          <p:cNvPr id="366" name="Gerade Verbindung 72" descr=" 700"/>
          <p:cNvCxnSpPr>
            <a:cxnSpLocks noChangeShapeType="1"/>
          </p:cNvCxnSpPr>
          <p:nvPr/>
        </p:nvCxnSpPr>
        <p:spPr bwMode="auto">
          <a:xfrm>
            <a:off x="2995877" y="3121795"/>
            <a:ext cx="3253846" cy="5317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9" name="Gerade Verbindung 72" descr=" 700"/>
          <p:cNvCxnSpPr>
            <a:cxnSpLocks noChangeShapeType="1"/>
            <a:stCxn id="319" idx="1"/>
          </p:cNvCxnSpPr>
          <p:nvPr/>
        </p:nvCxnSpPr>
        <p:spPr bwMode="auto">
          <a:xfrm flipH="1">
            <a:off x="5272881" y="3462551"/>
            <a:ext cx="209538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3" name="Gerade Verbindung 72" descr=" 700"/>
          <p:cNvCxnSpPr>
            <a:cxnSpLocks noChangeShapeType="1"/>
          </p:cNvCxnSpPr>
          <p:nvPr/>
        </p:nvCxnSpPr>
        <p:spPr bwMode="auto">
          <a:xfrm>
            <a:off x="5272881" y="3126080"/>
            <a:ext cx="0" cy="33218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6" name="Gerade Verbindung 72" descr=" 700"/>
          <p:cNvCxnSpPr>
            <a:cxnSpLocks noChangeShapeType="1"/>
          </p:cNvCxnSpPr>
          <p:nvPr/>
        </p:nvCxnSpPr>
        <p:spPr bwMode="auto">
          <a:xfrm flipV="1">
            <a:off x="2995877" y="3113223"/>
            <a:ext cx="0" cy="50577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6" name="Gerade Verbindung 72" descr=" 700"/>
          <p:cNvCxnSpPr>
            <a:cxnSpLocks noChangeShapeType="1"/>
          </p:cNvCxnSpPr>
          <p:nvPr/>
        </p:nvCxnSpPr>
        <p:spPr bwMode="auto">
          <a:xfrm>
            <a:off x="2202184" y="3618999"/>
            <a:ext cx="793693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69898" y="3511845"/>
            <a:ext cx="32320" cy="10715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7" name="Gerade Verbindung 72" descr=" 700"/>
          <p:cNvCxnSpPr>
            <a:cxnSpLocks noChangeShapeType="1"/>
            <a:endCxn id="313" idx="0"/>
          </p:cNvCxnSpPr>
          <p:nvPr/>
        </p:nvCxnSpPr>
        <p:spPr bwMode="auto">
          <a:xfrm>
            <a:off x="4823405" y="3127112"/>
            <a:ext cx="1161" cy="19185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9" name="Gerade Verbindung 72" descr=" 700"/>
          <p:cNvCxnSpPr>
            <a:cxnSpLocks noChangeShapeType="1"/>
          </p:cNvCxnSpPr>
          <p:nvPr/>
        </p:nvCxnSpPr>
        <p:spPr bwMode="auto">
          <a:xfrm flipV="1">
            <a:off x="5871369" y="3608284"/>
            <a:ext cx="57175" cy="11144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394873" y="3715440"/>
            <a:ext cx="476496" cy="428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7" name="Gerade Verbindung 72" descr=" 700"/>
          <p:cNvCxnSpPr>
            <a:cxnSpLocks noChangeShapeType="1"/>
          </p:cNvCxnSpPr>
          <p:nvPr/>
        </p:nvCxnSpPr>
        <p:spPr bwMode="auto">
          <a:xfrm flipV="1">
            <a:off x="5217848" y="3512455"/>
            <a:ext cx="256412" cy="29085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0" name="Gerade Verbindung 72" descr=" 700"/>
          <p:cNvCxnSpPr>
            <a:cxnSpLocks noChangeShapeType="1"/>
          </p:cNvCxnSpPr>
          <p:nvPr/>
        </p:nvCxnSpPr>
        <p:spPr bwMode="auto">
          <a:xfrm flipH="1">
            <a:off x="5217849" y="3803309"/>
            <a:ext cx="1309698" cy="34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4" name="Gerade Verbindung 72" descr=" 700"/>
          <p:cNvCxnSpPr>
            <a:cxnSpLocks noChangeShapeType="1"/>
          </p:cNvCxnSpPr>
          <p:nvPr/>
        </p:nvCxnSpPr>
        <p:spPr bwMode="auto">
          <a:xfrm flipH="1">
            <a:off x="6527547" y="3516130"/>
            <a:ext cx="210808" cy="28758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2" name="Gerade Verbindung 72" descr=" 700"/>
          <p:cNvCxnSpPr>
            <a:cxnSpLocks noChangeShapeType="1"/>
            <a:endCxn id="287" idx="3"/>
          </p:cNvCxnSpPr>
          <p:nvPr/>
        </p:nvCxnSpPr>
        <p:spPr bwMode="auto">
          <a:xfrm flipV="1">
            <a:off x="6249723" y="2707472"/>
            <a:ext cx="344767" cy="41432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6779751" y="3196968"/>
            <a:ext cx="484303" cy="436866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35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6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9" name="Rechteck 3"/>
          <p:cNvSpPr>
            <a:spLocks noChangeArrowheads="1"/>
          </p:cNvSpPr>
          <p:nvPr/>
        </p:nvSpPr>
        <p:spPr bwMode="auto">
          <a:xfrm>
            <a:off x="5482420" y="3413259"/>
            <a:ext cx="211276" cy="98584"/>
          </a:xfrm>
          <a:prstGeom prst="rect">
            <a:avLst/>
          </a:prstGeom>
          <a:solidFill>
            <a:srgbClr val="660066"/>
          </a:solidFill>
          <a:ln w="25400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2014316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grpSp>
        <p:nvGrpSpPr>
          <p:cNvPr id="57" name="Group 56"/>
          <p:cNvGrpSpPr/>
          <p:nvPr/>
        </p:nvGrpSpPr>
        <p:grpSpPr>
          <a:xfrm>
            <a:off x="2622965" y="1510247"/>
            <a:ext cx="4078153" cy="2403540"/>
            <a:chOff x="2421198" y="1510247"/>
            <a:chExt cx="3764449" cy="2403540"/>
          </a:xfrm>
        </p:grpSpPr>
        <p:sp>
          <p:nvSpPr>
            <p:cNvPr id="48" name="TextBox 47"/>
            <p:cNvSpPr txBox="1"/>
            <p:nvPr/>
          </p:nvSpPr>
          <p:spPr>
            <a:xfrm>
              <a:off x="2421198" y="1510247"/>
              <a:ext cx="1882225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>
                      <a:lumMod val="50000"/>
                    </a:schemeClr>
                  </a:solidFill>
                </a:rPr>
                <a:t>s</a:t>
              </a:r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yntax-directed analyses</a:t>
              </a:r>
            </a:p>
            <a:p>
              <a:pPr algn="ctr"/>
              <a:r>
                <a:rPr lang="en-GB" sz="1400" i="1" dirty="0" smtClean="0">
                  <a:solidFill>
                    <a:schemeClr val="bg1">
                      <a:lumMod val="50000"/>
                    </a:schemeClr>
                  </a:solidFill>
                </a:rPr>
                <a:t>attribute grammar</a:t>
              </a:r>
              <a:endParaRPr lang="en-GB" sz="1400" i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303422" y="1510247"/>
              <a:ext cx="1882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graph-based transformations</a:t>
              </a: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4303423" y="1510247"/>
              <a:ext cx="0" cy="2403540"/>
            </a:xfrm>
            <a:prstGeom prst="line">
              <a:avLst/>
            </a:prstGeom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5065038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496065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Left Brace 13"/>
          <p:cNvSpPr/>
          <p:nvPr/>
        </p:nvSpPr>
        <p:spPr>
          <a:xfrm rot="5400000">
            <a:off x="3470302" y="2601900"/>
            <a:ext cx="344396" cy="203907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5509381" y="2601900"/>
            <a:ext cx="344396" cy="203907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3" y="2799270"/>
            <a:ext cx="2039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frontend</a:t>
            </a: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(AST)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62040" y="2802910"/>
            <a:ext cx="2039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backend</a:t>
            </a: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(graph)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/>
          <p:cNvSpPr txBox="1"/>
          <p:nvPr/>
        </p:nvSpPr>
        <p:spPr>
          <a:xfrm>
            <a:off x="697866" y="4997506"/>
            <a:ext cx="684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input</a:t>
            </a:r>
          </a:p>
          <a:p>
            <a:pPr algn="ctr"/>
            <a:r>
              <a:rPr lang="en-GB" dirty="0" smtClean="0"/>
              <a:t>(AST)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7093504" y="4997505"/>
            <a:ext cx="2462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output</a:t>
            </a:r>
          </a:p>
          <a:p>
            <a:pPr algn="ctr"/>
            <a:r>
              <a:rPr lang="en-GB" dirty="0" smtClean="0"/>
              <a:t>(binary code/</a:t>
            </a:r>
          </a:p>
          <a:p>
            <a:pPr algn="ctr"/>
            <a:r>
              <a:rPr lang="en-GB" dirty="0" smtClean="0"/>
              <a:t>code for further tooling)</a:t>
            </a:r>
            <a:endParaRPr lang="en-GB" dirty="0"/>
          </a:p>
        </p:txBody>
      </p:sp>
      <p:grpSp>
        <p:nvGrpSpPr>
          <p:cNvPr id="70" name="Group 69"/>
          <p:cNvGrpSpPr/>
          <p:nvPr/>
        </p:nvGrpSpPr>
        <p:grpSpPr>
          <a:xfrm>
            <a:off x="4473259" y="5069481"/>
            <a:ext cx="2103392" cy="358108"/>
            <a:chOff x="4217508" y="5069481"/>
            <a:chExt cx="2118140" cy="358108"/>
          </a:xfrm>
        </p:grpSpPr>
        <p:sp>
          <p:nvSpPr>
            <p:cNvPr id="65" name="Curved Up Arrow 64"/>
            <p:cNvSpPr/>
            <p:nvPr/>
          </p:nvSpPr>
          <p:spPr>
            <a:xfrm>
              <a:off x="4217508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6" name="Curved Up Arrow 65"/>
            <p:cNvSpPr/>
            <p:nvPr/>
          </p:nvSpPr>
          <p:spPr>
            <a:xfrm>
              <a:off x="4641136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7" name="Curved Up Arrow 66"/>
            <p:cNvSpPr/>
            <p:nvPr/>
          </p:nvSpPr>
          <p:spPr>
            <a:xfrm>
              <a:off x="5064764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8" name="Curved Up Arrow 67"/>
            <p:cNvSpPr/>
            <p:nvPr/>
          </p:nvSpPr>
          <p:spPr>
            <a:xfrm>
              <a:off x="5488392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9" name="Curved Up Arrow 68"/>
            <p:cNvSpPr/>
            <p:nvPr/>
          </p:nvSpPr>
          <p:spPr>
            <a:xfrm>
              <a:off x="591202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cxnSp>
        <p:nvCxnSpPr>
          <p:cNvPr id="72" name="Straight Connector 71"/>
          <p:cNvCxnSpPr/>
          <p:nvPr/>
        </p:nvCxnSpPr>
        <p:spPr>
          <a:xfrm>
            <a:off x="5913629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34281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22965" y="4246422"/>
            <a:ext cx="2039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AG</a:t>
            </a:r>
            <a:endParaRPr lang="en-GB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662040" y="3913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2622965" y="4999632"/>
            <a:ext cx="2039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automatically</a:t>
            </a:r>
          </a:p>
          <a:p>
            <a:pPr algn="ctr"/>
            <a:r>
              <a:rPr lang="en-GB" dirty="0" smtClean="0">
                <a:solidFill>
                  <a:srgbClr val="FFFFFF"/>
                </a:solidFill>
              </a:rPr>
              <a:t>scheduled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630242" y="5371771"/>
            <a:ext cx="2070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strategies</a:t>
            </a:r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917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roup 643"/>
          <p:cNvGrpSpPr>
            <a:grpSpLocks/>
          </p:cNvGrpSpPr>
          <p:nvPr/>
        </p:nvGrpSpPr>
        <p:grpSpPr bwMode="auto">
          <a:xfrm rot="16200000">
            <a:off x="5280337" y="3307566"/>
            <a:ext cx="184309" cy="211277"/>
            <a:chOff x="1454150" y="989112"/>
            <a:chExt cx="136525" cy="144016"/>
          </a:xfrm>
        </p:grpSpPr>
        <p:sp>
          <p:nvSpPr>
            <p:cNvPr id="35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35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17" name="Rechteck 3"/>
          <p:cNvSpPr>
            <a:spLocks noChangeArrowheads="1"/>
          </p:cNvSpPr>
          <p:nvPr/>
        </p:nvSpPr>
        <p:spPr bwMode="auto">
          <a:xfrm>
            <a:off x="5483065" y="3321105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319" name="Rechteck 3"/>
          <p:cNvSpPr>
            <a:spLocks noChangeArrowheads="1"/>
          </p:cNvSpPr>
          <p:nvPr/>
        </p:nvSpPr>
        <p:spPr bwMode="auto">
          <a:xfrm>
            <a:off x="5482420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21" name="Oval 320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22" name="Gerade Verbindung 72" descr=" 700"/>
          <p:cNvCxnSpPr>
            <a:cxnSpLocks noChangeShapeType="1"/>
            <a:endCxn id="321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Incremental evaluation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106332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5" name="Gerade Verbindung 72" descr=" 700"/>
          <p:cNvCxnSpPr>
            <a:cxnSpLocks noChangeShapeType="1"/>
          </p:cNvCxnSpPr>
          <p:nvPr/>
        </p:nvCxnSpPr>
        <p:spPr bwMode="auto">
          <a:xfrm>
            <a:off x="895057" y="3612569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 Verbindung 72" descr=" 700"/>
          <p:cNvCxnSpPr>
            <a:cxnSpLocks noChangeShapeType="1"/>
          </p:cNvCxnSpPr>
          <p:nvPr/>
        </p:nvCxnSpPr>
        <p:spPr bwMode="auto">
          <a:xfrm flipH="1">
            <a:off x="895057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8" name="Gerade Verbindung 72" descr=" 700"/>
          <p:cNvCxnSpPr>
            <a:cxnSpLocks noChangeShapeType="1"/>
            <a:endCxn id="7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488415" y="5361359"/>
            <a:ext cx="420232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0" name="Gerade Verbindung 72" descr=" 700"/>
          <p:cNvCxnSpPr>
            <a:cxnSpLocks noChangeShapeType="1"/>
          </p:cNvCxnSpPr>
          <p:nvPr/>
        </p:nvCxnSpPr>
        <p:spPr bwMode="auto">
          <a:xfrm>
            <a:off x="3277141" y="5459943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Gerade Verbindung 72" descr=" 700"/>
          <p:cNvCxnSpPr>
            <a:cxnSpLocks noChangeShapeType="1"/>
          </p:cNvCxnSpPr>
          <p:nvPr/>
        </p:nvCxnSpPr>
        <p:spPr bwMode="auto">
          <a:xfrm flipH="1">
            <a:off x="3277141" y="5361359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3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/>
          <p:nvPr/>
        </p:nvSpPr>
        <p:spPr bwMode="auto">
          <a:xfrm>
            <a:off x="7667510" y="3513986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48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49" name="Gerade Verbindung 72" descr=" 700"/>
          <p:cNvCxnSpPr>
            <a:cxnSpLocks noChangeShapeType="1"/>
            <a:endCxn id="30" idx="2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rgbClr val="7F7F7F"/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55" name="Gerade Verbindung 72" descr=" 700"/>
          <p:cNvCxnSpPr>
            <a:cxnSpLocks noChangeShapeType="1"/>
            <a:stCxn id="54" idx="6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endCxn id="54" idx="2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000000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5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000000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Gerade Verbindung 72" descr=" 700"/>
          <p:cNvCxnSpPr>
            <a:cxnSpLocks noChangeShapeType="1"/>
            <a:endCxn id="59" idx="2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Gerade Verbindung 72" descr=" 700"/>
          <p:cNvCxnSpPr>
            <a:cxnSpLocks noChangeShapeType="1"/>
            <a:stCxn id="59" idx="6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5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Gerade Verbindung 72" descr=" 700"/>
          <p:cNvCxnSpPr>
            <a:cxnSpLocks noChangeShapeType="1"/>
            <a:endCxn id="66" idx="2"/>
          </p:cNvCxnSpPr>
          <p:nvPr/>
        </p:nvCxnSpPr>
        <p:spPr bwMode="auto">
          <a:xfrm flipV="1">
            <a:off x="1285105" y="3413259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" name="Gerade Verbindung 72" descr=" 700"/>
          <p:cNvCxnSpPr>
            <a:cxnSpLocks noChangeShapeType="1"/>
            <a:stCxn id="66" idx="6"/>
          </p:cNvCxnSpPr>
          <p:nvPr/>
        </p:nvCxnSpPr>
        <p:spPr bwMode="auto">
          <a:xfrm>
            <a:off x="1944474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2620094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73" name="Gerade Verbindung 72" descr=" 700"/>
          <p:cNvCxnSpPr>
            <a:cxnSpLocks noChangeShapeType="1"/>
            <a:endCxn id="25" idx="2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Gerade Verbindung 72" descr=" 700"/>
          <p:cNvCxnSpPr>
            <a:cxnSpLocks noChangeShapeType="1"/>
            <a:stCxn id="25" idx="6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" name="Gerade Verbindung 72" descr=" 700"/>
          <p:cNvCxnSpPr>
            <a:cxnSpLocks noChangeShapeType="1"/>
          </p:cNvCxnSpPr>
          <p:nvPr/>
        </p:nvCxnSpPr>
        <p:spPr bwMode="auto">
          <a:xfrm flipH="1">
            <a:off x="1011143" y="3121794"/>
            <a:ext cx="67329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069186" y="3126080"/>
            <a:ext cx="162055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Gerade Verbindung 72" descr=" 700"/>
          <p:cNvCxnSpPr>
            <a:cxnSpLocks noChangeShapeType="1"/>
            <a:stCxn id="72" idx="0"/>
          </p:cNvCxnSpPr>
          <p:nvPr/>
        </p:nvCxnSpPr>
        <p:spPr bwMode="auto">
          <a:xfrm flipH="1" flipV="1">
            <a:off x="2687424" y="3126081"/>
            <a:ext cx="3946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" name="Gerade Verbindung 72" descr=" 700"/>
          <p:cNvCxnSpPr>
            <a:cxnSpLocks noChangeShapeType="1"/>
            <a:endCxn id="94" idx="0"/>
          </p:cNvCxnSpPr>
          <p:nvPr/>
        </p:nvCxnSpPr>
        <p:spPr bwMode="auto">
          <a:xfrm flipH="1">
            <a:off x="7523564" y="3121794"/>
            <a:ext cx="6036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583928" y="3121794"/>
            <a:ext cx="1369814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Gerade Verbindung 72" descr=" 700"/>
          <p:cNvCxnSpPr>
            <a:cxnSpLocks noChangeShapeType="1"/>
            <a:stCxn id="65" idx="0"/>
          </p:cNvCxnSpPr>
          <p:nvPr/>
        </p:nvCxnSpPr>
        <p:spPr bwMode="auto">
          <a:xfrm flipH="1" flipV="1">
            <a:off x="8956065" y="3121794"/>
            <a:ext cx="104477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2" name="Rechteck 3"/>
          <p:cNvSpPr>
            <a:spLocks noChangeArrowheads="1"/>
          </p:cNvSpPr>
          <p:nvPr/>
        </p:nvSpPr>
        <p:spPr bwMode="auto">
          <a:xfrm>
            <a:off x="3486095" y="3316819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3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84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85" name="Gerade Verbindung 72" descr=" 700"/>
          <p:cNvCxnSpPr>
            <a:cxnSpLocks noChangeShapeType="1"/>
          </p:cNvCxnSpPr>
          <p:nvPr/>
        </p:nvCxnSpPr>
        <p:spPr bwMode="auto">
          <a:xfrm>
            <a:off x="6310690" y="2343840"/>
            <a:ext cx="325041" cy="222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6900" y="2343839"/>
            <a:ext cx="3173789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Rechteck 3"/>
          <p:cNvSpPr>
            <a:spLocks noChangeArrowheads="1"/>
          </p:cNvSpPr>
          <p:nvPr/>
        </p:nvSpPr>
        <p:spPr bwMode="auto">
          <a:xfrm>
            <a:off x="1988587" y="3413259"/>
            <a:ext cx="211277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88" name="Rechteck 3"/>
          <p:cNvSpPr>
            <a:spLocks noChangeArrowheads="1"/>
          </p:cNvSpPr>
          <p:nvPr/>
        </p:nvSpPr>
        <p:spPr bwMode="auto">
          <a:xfrm>
            <a:off x="1988587" y="3316819"/>
            <a:ext cx="211277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89" name="Rechteck 3"/>
          <p:cNvSpPr>
            <a:spLocks noChangeArrowheads="1"/>
          </p:cNvSpPr>
          <p:nvPr/>
        </p:nvSpPr>
        <p:spPr bwMode="auto">
          <a:xfrm>
            <a:off x="2199863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90" name="Rechteck 3"/>
          <p:cNvSpPr>
            <a:spLocks noChangeArrowheads="1"/>
          </p:cNvSpPr>
          <p:nvPr/>
        </p:nvSpPr>
        <p:spPr bwMode="auto">
          <a:xfrm>
            <a:off x="1988586" y="3316819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3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rgbClr val="000000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7416765" y="3316819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093065" y="3511844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Rechteck 3"/>
          <p:cNvSpPr>
            <a:spLocks noChangeArrowheads="1"/>
          </p:cNvSpPr>
          <p:nvPr/>
        </p:nvSpPr>
        <p:spPr bwMode="auto">
          <a:xfrm>
            <a:off x="857909" y="3316819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2" name="Rechteck 3"/>
          <p:cNvSpPr>
            <a:spLocks noChangeArrowheads="1"/>
          </p:cNvSpPr>
          <p:nvPr/>
        </p:nvSpPr>
        <p:spPr bwMode="auto">
          <a:xfrm>
            <a:off x="1069186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03" name="Rechteck 3"/>
          <p:cNvSpPr>
            <a:spLocks noChangeArrowheads="1"/>
          </p:cNvSpPr>
          <p:nvPr/>
        </p:nvSpPr>
        <p:spPr bwMode="auto">
          <a:xfrm>
            <a:off x="857910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0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536173" y="2926769"/>
            <a:ext cx="1838801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</p:cNvCxnSpPr>
          <p:nvPr/>
        </p:nvCxnSpPr>
        <p:spPr bwMode="auto">
          <a:xfrm>
            <a:off x="7374974" y="2928914"/>
            <a:ext cx="102156" cy="38790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6" name="Gerade Verbindung 72" descr=" 700"/>
          <p:cNvCxnSpPr>
            <a:cxnSpLocks noChangeShapeType="1"/>
          </p:cNvCxnSpPr>
          <p:nvPr/>
        </p:nvCxnSpPr>
        <p:spPr bwMode="auto">
          <a:xfrm flipV="1">
            <a:off x="906665" y="2928914"/>
            <a:ext cx="134659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6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1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9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0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23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7" name="Rechteck 3"/>
          <p:cNvSpPr>
            <a:spLocks noChangeArrowheads="1"/>
          </p:cNvSpPr>
          <p:nvPr/>
        </p:nvSpPr>
        <p:spPr bwMode="auto">
          <a:xfrm>
            <a:off x="3242314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0" name="Gerade Verbindung 72" descr=" 700"/>
          <p:cNvCxnSpPr>
            <a:cxnSpLocks noChangeShapeType="1"/>
          </p:cNvCxnSpPr>
          <p:nvPr/>
        </p:nvCxnSpPr>
        <p:spPr bwMode="auto">
          <a:xfrm flipH="1">
            <a:off x="3386261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437339" y="4969168"/>
            <a:ext cx="1293198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2" name="Gerade Verbindung 72" descr=" 700"/>
          <p:cNvCxnSpPr>
            <a:cxnSpLocks noChangeShapeType="1"/>
          </p:cNvCxnSpPr>
          <p:nvPr/>
        </p:nvCxnSpPr>
        <p:spPr bwMode="auto">
          <a:xfrm>
            <a:off x="4730537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6" name="Gerade Verbindung 72" descr=" 700"/>
          <p:cNvCxnSpPr>
            <a:cxnSpLocks noChangeShapeType="1"/>
            <a:stCxn id="135" idx="6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7" name="Gerade Verbindung 72" descr=" 700"/>
          <p:cNvCxnSpPr>
            <a:cxnSpLocks noChangeShapeType="1"/>
            <a:endCxn id="135" idx="2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4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45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46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7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8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0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53" name="Group 643"/>
          <p:cNvGrpSpPr>
            <a:grpSpLocks/>
          </p:cNvGrpSpPr>
          <p:nvPr/>
        </p:nvGrpSpPr>
        <p:grpSpPr bwMode="auto">
          <a:xfrm rot="16200000">
            <a:off x="4268068" y="4696188"/>
            <a:ext cx="184309" cy="438804"/>
            <a:chOff x="1454150" y="989112"/>
            <a:chExt cx="136525" cy="144016"/>
          </a:xfrm>
        </p:grpSpPr>
        <p:sp>
          <p:nvSpPr>
            <p:cNvPr id="15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7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15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5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" name="Group 643"/>
          <p:cNvGrpSpPr>
            <a:grpSpLocks/>
          </p:cNvGrpSpPr>
          <p:nvPr/>
        </p:nvGrpSpPr>
        <p:grpSpPr bwMode="auto">
          <a:xfrm rot="16200000">
            <a:off x="4205381" y="4619214"/>
            <a:ext cx="184309" cy="211276"/>
            <a:chOff x="1454150" y="989112"/>
            <a:chExt cx="136525" cy="144016"/>
          </a:xfrm>
        </p:grpSpPr>
        <p:sp>
          <p:nvSpPr>
            <p:cNvPr id="16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66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7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4296374" y="4581262"/>
            <a:ext cx="4643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248619" y="4579119"/>
            <a:ext cx="204775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1" name="Group 643"/>
          <p:cNvGrpSpPr>
            <a:grpSpLocks/>
          </p:cNvGrpSpPr>
          <p:nvPr/>
        </p:nvGrpSpPr>
        <p:grpSpPr bwMode="auto">
          <a:xfrm rot="16200000">
            <a:off x="3218651" y="4614927"/>
            <a:ext cx="184309" cy="211277"/>
            <a:chOff x="1454150" y="989112"/>
            <a:chExt cx="136525" cy="144016"/>
          </a:xfrm>
        </p:grpSpPr>
        <p:sp>
          <p:nvSpPr>
            <p:cNvPr id="17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75" name="Gerade Verbindung 72" descr=" 700"/>
          <p:cNvCxnSpPr>
            <a:cxnSpLocks noChangeShapeType="1"/>
            <a:endCxn id="82" idx="1"/>
          </p:cNvCxnSpPr>
          <p:nvPr/>
        </p:nvCxnSpPr>
        <p:spPr bwMode="auto">
          <a:xfrm flipV="1">
            <a:off x="3311966" y="3366110"/>
            <a:ext cx="174130" cy="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 flipV="1">
            <a:off x="3311966" y="3366111"/>
            <a:ext cx="4643" cy="1798081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77" name="Group 643"/>
          <p:cNvGrpSpPr>
            <a:grpSpLocks/>
          </p:cNvGrpSpPr>
          <p:nvPr/>
        </p:nvGrpSpPr>
        <p:grpSpPr bwMode="auto">
          <a:xfrm rot="16200000">
            <a:off x="2004391" y="2966865"/>
            <a:ext cx="184309" cy="211276"/>
            <a:chOff x="1454150" y="989112"/>
            <a:chExt cx="136525" cy="144016"/>
          </a:xfrm>
        </p:grpSpPr>
        <p:sp>
          <p:nvSpPr>
            <p:cNvPr id="178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179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0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1" name="Gerade Verbindung 72" descr=" 700"/>
          <p:cNvCxnSpPr>
            <a:cxnSpLocks noChangeShapeType="1"/>
          </p:cNvCxnSpPr>
          <p:nvPr/>
        </p:nvCxnSpPr>
        <p:spPr bwMode="auto">
          <a:xfrm>
            <a:off x="2093064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20595" y="4384094"/>
            <a:ext cx="4643" cy="175093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0" name="Gerade Verbindung 72" descr=" 700"/>
          <p:cNvCxnSpPr>
            <a:cxnSpLocks noChangeShapeType="1"/>
          </p:cNvCxnSpPr>
          <p:nvPr/>
        </p:nvCxnSpPr>
        <p:spPr bwMode="auto">
          <a:xfrm>
            <a:off x="925238" y="6135028"/>
            <a:ext cx="3863340" cy="2142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23406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999856" y="5359217"/>
            <a:ext cx="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872161" y="5453514"/>
            <a:ext cx="12769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  <a:endCxn id="209" idx="0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1" name="Group 636"/>
          <p:cNvGrpSpPr>
            <a:grpSpLocks/>
          </p:cNvGrpSpPr>
          <p:nvPr/>
        </p:nvGrpSpPr>
        <p:grpSpPr bwMode="auto">
          <a:xfrm rot="16200000">
            <a:off x="2619648" y="5977955"/>
            <a:ext cx="184309" cy="211277"/>
            <a:chOff x="1454150" y="989112"/>
            <a:chExt cx="136525" cy="144016"/>
          </a:xfrm>
        </p:grpSpPr>
        <p:sp>
          <p:nvSpPr>
            <p:cNvPr id="202" name="Rectangle 637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3" name="Curved Connector 639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" name="Curved Connector 640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5" name="Rechteck 3"/>
          <p:cNvSpPr>
            <a:spLocks noChangeArrowheads="1"/>
          </p:cNvSpPr>
          <p:nvPr/>
        </p:nvSpPr>
        <p:spPr bwMode="auto">
          <a:xfrm>
            <a:off x="2408818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07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08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9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grpSp>
        <p:nvGrpSpPr>
          <p:cNvPr id="210" name="Group 643"/>
          <p:cNvGrpSpPr>
            <a:grpSpLocks/>
          </p:cNvGrpSpPr>
          <p:nvPr/>
        </p:nvGrpSpPr>
        <p:grpSpPr bwMode="auto">
          <a:xfrm rot="10800000">
            <a:off x="3156411" y="3402544"/>
            <a:ext cx="199668" cy="1155145"/>
            <a:chOff x="1454150" y="989112"/>
            <a:chExt cx="136525" cy="144016"/>
          </a:xfrm>
        </p:grpSpPr>
        <p:sp>
          <p:nvSpPr>
            <p:cNvPr id="21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14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002619"/>
            <a:ext cx="2108121" cy="55721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6" name="Group 643"/>
          <p:cNvGrpSpPr>
            <a:grpSpLocks/>
          </p:cNvGrpSpPr>
          <p:nvPr/>
        </p:nvGrpSpPr>
        <p:grpSpPr bwMode="auto">
          <a:xfrm rot="15130693">
            <a:off x="2125121" y="3405849"/>
            <a:ext cx="184309" cy="1836479"/>
            <a:chOff x="1454150" y="989112"/>
            <a:chExt cx="136525" cy="144016"/>
          </a:xfrm>
        </p:grpSpPr>
        <p:sp>
          <p:nvSpPr>
            <p:cNvPr id="21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21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22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3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4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25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6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27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28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9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0" name="Gerade Verbindung 72" descr=" 700"/>
          <p:cNvCxnSpPr>
            <a:cxnSpLocks noChangeShapeType="1"/>
          </p:cNvCxnSpPr>
          <p:nvPr/>
        </p:nvCxnSpPr>
        <p:spPr bwMode="auto">
          <a:xfrm>
            <a:off x="2248619" y="4581262"/>
            <a:ext cx="0" cy="58293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3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135515" y="3711153"/>
            <a:ext cx="455057" cy="8573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51106" y="3706867"/>
            <a:ext cx="984409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1" name="Gerade Verbindung 72" descr=" 700"/>
          <p:cNvCxnSpPr>
            <a:cxnSpLocks noChangeShapeType="1"/>
          </p:cNvCxnSpPr>
          <p:nvPr/>
        </p:nvCxnSpPr>
        <p:spPr bwMode="auto">
          <a:xfrm flipH="1">
            <a:off x="2090741" y="2926769"/>
            <a:ext cx="3445431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42" name="Group 643"/>
          <p:cNvGrpSpPr>
            <a:grpSpLocks/>
          </p:cNvGrpSpPr>
          <p:nvPr/>
        </p:nvGrpSpPr>
        <p:grpSpPr bwMode="auto">
          <a:xfrm rot="16200000">
            <a:off x="3046844" y="2771840"/>
            <a:ext cx="184309" cy="211277"/>
            <a:chOff x="1454150" y="989112"/>
            <a:chExt cx="136525" cy="144016"/>
          </a:xfrm>
        </p:grpSpPr>
        <p:sp>
          <p:nvSpPr>
            <p:cNvPr id="243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44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5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7" name="Gerade Verbindung 72" descr=" 700"/>
          <p:cNvCxnSpPr>
            <a:cxnSpLocks noChangeShapeType="1"/>
          </p:cNvCxnSpPr>
          <p:nvPr/>
        </p:nvCxnSpPr>
        <p:spPr bwMode="auto">
          <a:xfrm flipH="1">
            <a:off x="1036681" y="2931055"/>
            <a:ext cx="1049417" cy="428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  <a:endCxn id="67" idx="0"/>
          </p:cNvCxnSpPr>
          <p:nvPr/>
        </p:nvCxnSpPr>
        <p:spPr bwMode="auto">
          <a:xfrm flipH="1" flipV="1">
            <a:off x="2065203" y="3998332"/>
            <a:ext cx="65704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614772" y="3998332"/>
            <a:ext cx="445770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8" name="Gerade Verbindung 72" descr=" 700"/>
          <p:cNvCxnSpPr>
            <a:cxnSpLocks noChangeShapeType="1"/>
          </p:cNvCxnSpPr>
          <p:nvPr/>
        </p:nvCxnSpPr>
        <p:spPr bwMode="auto">
          <a:xfrm flipH="1">
            <a:off x="9060542" y="3513986"/>
            <a:ext cx="6966" cy="48863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0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6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 flipV="1">
            <a:off x="1338505" y="4094774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4283369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8" name="Group 643"/>
          <p:cNvGrpSpPr>
            <a:grpSpLocks/>
          </p:cNvGrpSpPr>
          <p:nvPr/>
        </p:nvGrpSpPr>
        <p:grpSpPr bwMode="auto">
          <a:xfrm rot="5400000">
            <a:off x="2425784" y="3889570"/>
            <a:ext cx="184309" cy="320397"/>
            <a:chOff x="1454150" y="989112"/>
            <a:chExt cx="136525" cy="144016"/>
          </a:xfrm>
        </p:grpSpPr>
        <p:sp>
          <p:nvSpPr>
            <p:cNvPr id="26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2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3" name="Group 643"/>
          <p:cNvGrpSpPr>
            <a:grpSpLocks/>
          </p:cNvGrpSpPr>
          <p:nvPr/>
        </p:nvGrpSpPr>
        <p:grpSpPr bwMode="auto">
          <a:xfrm rot="5400000">
            <a:off x="2504723" y="3412367"/>
            <a:ext cx="184309" cy="691872"/>
            <a:chOff x="1454150" y="989112"/>
            <a:chExt cx="136525" cy="144016"/>
          </a:xfrm>
        </p:grpSpPr>
        <p:sp>
          <p:nvSpPr>
            <p:cNvPr id="27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77" name="Gerade Verbindung 72" descr=" 700"/>
          <p:cNvCxnSpPr>
            <a:cxnSpLocks noChangeShapeType="1"/>
            <a:stCxn id="72" idx="2"/>
          </p:cNvCxnSpPr>
          <p:nvPr/>
        </p:nvCxnSpPr>
        <p:spPr bwMode="auto">
          <a:xfrm flipH="1">
            <a:off x="2717606" y="3511844"/>
            <a:ext cx="9287" cy="49506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473825" y="3509700"/>
            <a:ext cx="0" cy="77795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  <a:endCxn id="134" idx="0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4071168" y="5845706"/>
            <a:ext cx="6709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1884110" y="3411115"/>
            <a:ext cx="0" cy="48649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359681"/>
            <a:ext cx="97512" cy="5143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1884110" y="3458265"/>
            <a:ext cx="97512" cy="4929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V="1">
            <a:off x="4790901" y="5359217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6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7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8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0" name="Gerade Verbindung 72" descr=" 700"/>
          <p:cNvCxnSpPr>
            <a:cxnSpLocks noChangeShapeType="1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1" name="Gerade Verbindung 72" descr=" 700"/>
          <p:cNvCxnSpPr>
            <a:cxnSpLocks noChangeShapeType="1"/>
          </p:cNvCxnSpPr>
          <p:nvPr/>
        </p:nvCxnSpPr>
        <p:spPr bwMode="auto">
          <a:xfrm>
            <a:off x="7456235" y="3610427"/>
            <a:ext cx="211276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2" name="Gerade Verbindung 72" descr=" 700"/>
          <p:cNvCxnSpPr>
            <a:cxnSpLocks noChangeShapeType="1"/>
          </p:cNvCxnSpPr>
          <p:nvPr/>
        </p:nvCxnSpPr>
        <p:spPr bwMode="auto">
          <a:xfrm flipH="1">
            <a:off x="7451592" y="3513985"/>
            <a:ext cx="81260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3" name="Rectangle 30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304" name="Gerade Verbindung 72" descr=" 700"/>
          <p:cNvCxnSpPr>
            <a:cxnSpLocks noChangeShapeType="1"/>
            <a:endCxn id="303" idx="0"/>
          </p:cNvCxnSpPr>
          <p:nvPr/>
        </p:nvCxnSpPr>
        <p:spPr bwMode="auto">
          <a:xfrm>
            <a:off x="4003838" y="3222521"/>
            <a:ext cx="0" cy="29360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5" name="Gerade Verbindung 72" descr=" 700"/>
          <p:cNvCxnSpPr>
            <a:cxnSpLocks noChangeShapeType="1"/>
          </p:cNvCxnSpPr>
          <p:nvPr/>
        </p:nvCxnSpPr>
        <p:spPr bwMode="auto">
          <a:xfrm flipH="1">
            <a:off x="3667189" y="3218235"/>
            <a:ext cx="25539" cy="9215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6" name="Gerade Verbindung 72" descr=" 700"/>
          <p:cNvCxnSpPr>
            <a:cxnSpLocks noChangeShapeType="1"/>
          </p:cNvCxnSpPr>
          <p:nvPr/>
        </p:nvCxnSpPr>
        <p:spPr bwMode="auto">
          <a:xfrm flipH="1">
            <a:off x="3688084" y="3222520"/>
            <a:ext cx="315754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" name="Gerade Verbindung 72" descr=" 700"/>
          <p:cNvCxnSpPr>
            <a:cxnSpLocks noChangeShapeType="1"/>
          </p:cNvCxnSpPr>
          <p:nvPr/>
        </p:nvCxnSpPr>
        <p:spPr bwMode="auto">
          <a:xfrm>
            <a:off x="4739824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1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2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31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31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16" name="Gerade Verbindung 72" descr=" 700"/>
          <p:cNvCxnSpPr>
            <a:cxnSpLocks noChangeShapeType="1"/>
            <a:endCxn id="313" idx="2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48757" cy="25156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8"/>
            <a:ext cx="2323" cy="2515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5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89735" y="3765550"/>
            <a:ext cx="134661" cy="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6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9525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7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9525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8" name="Gerade Verbindung 72" descr=" 700"/>
          <p:cNvCxnSpPr>
            <a:cxnSpLocks noChangeShapeType="1"/>
            <a:stCxn id="57" idx="0"/>
            <a:endCxn id="209" idx="2"/>
          </p:cNvCxnSpPr>
          <p:nvPr/>
        </p:nvCxnSpPr>
        <p:spPr bwMode="auto">
          <a:xfrm flipV="1">
            <a:off x="6809635" y="2731746"/>
            <a:ext cx="468988" cy="587217"/>
          </a:xfrm>
          <a:prstGeom prst="line">
            <a:avLst/>
          </a:prstGeom>
          <a:noFill/>
          <a:ln w="9525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7" name="Gerade Verbindung 72" descr=" 700"/>
          <p:cNvCxnSpPr>
            <a:cxnSpLocks noChangeShapeType="1"/>
          </p:cNvCxnSpPr>
          <p:nvPr/>
        </p:nvCxnSpPr>
        <p:spPr bwMode="auto">
          <a:xfrm flipH="1">
            <a:off x="5394874" y="3361823"/>
            <a:ext cx="83582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" name="Gerade Verbindung 72" descr=" 700"/>
          <p:cNvCxnSpPr>
            <a:cxnSpLocks noChangeShapeType="1"/>
          </p:cNvCxnSpPr>
          <p:nvPr/>
        </p:nvCxnSpPr>
        <p:spPr bwMode="auto">
          <a:xfrm>
            <a:off x="5394873" y="3460408"/>
            <a:ext cx="0" cy="25931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2" name="Gerade Verbindung 72" descr=" 700"/>
          <p:cNvCxnSpPr>
            <a:cxnSpLocks noChangeShapeType="1"/>
            <a:endCxn id="359" idx="0"/>
          </p:cNvCxnSpPr>
          <p:nvPr/>
        </p:nvCxnSpPr>
        <p:spPr bwMode="auto">
          <a:xfrm>
            <a:off x="6039987" y="3130367"/>
            <a:ext cx="346410" cy="1875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9" name="Rechteck 3"/>
          <p:cNvSpPr>
            <a:spLocks noChangeArrowheads="1"/>
          </p:cNvSpPr>
          <p:nvPr/>
        </p:nvSpPr>
        <p:spPr bwMode="auto">
          <a:xfrm>
            <a:off x="6280758" y="3317931"/>
            <a:ext cx="211277" cy="197168"/>
          </a:xfrm>
          <a:prstGeom prst="rect">
            <a:avLst/>
          </a:prstGeom>
          <a:solidFill>
            <a:srgbClr val="008000"/>
          </a:solidFill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cxnSp>
        <p:nvCxnSpPr>
          <p:cNvPr id="366" name="Gerade Verbindung 72" descr=" 700"/>
          <p:cNvCxnSpPr>
            <a:cxnSpLocks noChangeShapeType="1"/>
          </p:cNvCxnSpPr>
          <p:nvPr/>
        </p:nvCxnSpPr>
        <p:spPr bwMode="auto">
          <a:xfrm>
            <a:off x="2995877" y="3121795"/>
            <a:ext cx="2277004" cy="531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3" name="Gerade Verbindung 72" descr=" 700"/>
          <p:cNvCxnSpPr>
            <a:cxnSpLocks noChangeShapeType="1"/>
          </p:cNvCxnSpPr>
          <p:nvPr/>
        </p:nvCxnSpPr>
        <p:spPr bwMode="auto">
          <a:xfrm>
            <a:off x="5272881" y="3126080"/>
            <a:ext cx="0" cy="33218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6" name="Gerade Verbindung 72" descr=" 700"/>
          <p:cNvCxnSpPr>
            <a:cxnSpLocks noChangeShapeType="1"/>
          </p:cNvCxnSpPr>
          <p:nvPr/>
        </p:nvCxnSpPr>
        <p:spPr bwMode="auto">
          <a:xfrm flipV="1">
            <a:off x="2995877" y="3127481"/>
            <a:ext cx="0" cy="4915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6" name="Gerade Verbindung 72" descr=" 700"/>
          <p:cNvCxnSpPr>
            <a:cxnSpLocks noChangeShapeType="1"/>
          </p:cNvCxnSpPr>
          <p:nvPr/>
        </p:nvCxnSpPr>
        <p:spPr bwMode="auto">
          <a:xfrm>
            <a:off x="2202184" y="3618999"/>
            <a:ext cx="79369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169898" y="3511845"/>
            <a:ext cx="32320" cy="10715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7" name="Gerade Verbindung 72" descr=" 700"/>
          <p:cNvCxnSpPr>
            <a:cxnSpLocks noChangeShapeType="1"/>
            <a:endCxn id="313" idx="0"/>
          </p:cNvCxnSpPr>
          <p:nvPr/>
        </p:nvCxnSpPr>
        <p:spPr bwMode="auto">
          <a:xfrm>
            <a:off x="4823405" y="3127112"/>
            <a:ext cx="1161" cy="19185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9" name="Gerade Verbindung 72" descr=" 700"/>
          <p:cNvCxnSpPr>
            <a:cxnSpLocks noChangeShapeType="1"/>
          </p:cNvCxnSpPr>
          <p:nvPr/>
        </p:nvCxnSpPr>
        <p:spPr bwMode="auto">
          <a:xfrm flipV="1">
            <a:off x="5871369" y="3608284"/>
            <a:ext cx="57175" cy="11144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5394873" y="3715440"/>
            <a:ext cx="476496" cy="4287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0" name="Gerade Verbindung 72" descr=" 700"/>
          <p:cNvCxnSpPr>
            <a:cxnSpLocks noChangeShapeType="1"/>
          </p:cNvCxnSpPr>
          <p:nvPr/>
        </p:nvCxnSpPr>
        <p:spPr bwMode="auto">
          <a:xfrm flipH="1">
            <a:off x="5217849" y="3803309"/>
            <a:ext cx="1309698" cy="34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4" name="Gerade Verbindung 72" descr=" 700"/>
          <p:cNvCxnSpPr>
            <a:cxnSpLocks noChangeShapeType="1"/>
          </p:cNvCxnSpPr>
          <p:nvPr/>
        </p:nvCxnSpPr>
        <p:spPr bwMode="auto">
          <a:xfrm flipH="1">
            <a:off x="6527547" y="3516130"/>
            <a:ext cx="210808" cy="28758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2" name="Gerade Verbindung 72" descr=" 700"/>
          <p:cNvCxnSpPr>
            <a:cxnSpLocks noChangeShapeType="1"/>
          </p:cNvCxnSpPr>
          <p:nvPr/>
        </p:nvCxnSpPr>
        <p:spPr bwMode="auto">
          <a:xfrm flipV="1">
            <a:off x="6248786" y="2707472"/>
            <a:ext cx="344767" cy="41432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000000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000000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36" name="Gerade Verbindung 72" descr=" 700"/>
          <p:cNvCxnSpPr>
            <a:cxnSpLocks noChangeShapeType="1"/>
          </p:cNvCxnSpPr>
          <p:nvPr/>
        </p:nvCxnSpPr>
        <p:spPr bwMode="auto">
          <a:xfrm flipV="1">
            <a:off x="5272881" y="3124969"/>
            <a:ext cx="976842" cy="25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39" name="Group 643"/>
          <p:cNvGrpSpPr>
            <a:grpSpLocks/>
          </p:cNvGrpSpPr>
          <p:nvPr/>
        </p:nvGrpSpPr>
        <p:grpSpPr bwMode="auto">
          <a:xfrm rot="16200000">
            <a:off x="5444018" y="2966866"/>
            <a:ext cx="184309" cy="211277"/>
            <a:chOff x="1454150" y="989112"/>
            <a:chExt cx="136525" cy="144016"/>
          </a:xfrm>
        </p:grpSpPr>
        <p:sp>
          <p:nvSpPr>
            <p:cNvPr id="340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341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2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2" name="Gerade Verbindung 72" descr=" 700"/>
          <p:cNvCxnSpPr>
            <a:cxnSpLocks noChangeShapeType="1"/>
          </p:cNvCxnSpPr>
          <p:nvPr/>
        </p:nvCxnSpPr>
        <p:spPr bwMode="auto">
          <a:xfrm>
            <a:off x="5533851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43" name="Group 643"/>
          <p:cNvGrpSpPr>
            <a:grpSpLocks/>
          </p:cNvGrpSpPr>
          <p:nvPr/>
        </p:nvGrpSpPr>
        <p:grpSpPr bwMode="auto">
          <a:xfrm rot="16200000">
            <a:off x="3046843" y="2963770"/>
            <a:ext cx="184309" cy="211277"/>
            <a:chOff x="1454150" y="989112"/>
            <a:chExt cx="136525" cy="144016"/>
          </a:xfrm>
        </p:grpSpPr>
        <p:sp>
          <p:nvSpPr>
            <p:cNvPr id="34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34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46" name="Gerade Verbindung 72" descr=" 700"/>
          <p:cNvCxnSpPr>
            <a:cxnSpLocks noChangeShapeType="1"/>
          </p:cNvCxnSpPr>
          <p:nvPr/>
        </p:nvCxnSpPr>
        <p:spPr bwMode="auto">
          <a:xfrm>
            <a:off x="3137837" y="2343840"/>
            <a:ext cx="0" cy="136088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8" name="Rectangular Callout 317"/>
          <p:cNvSpPr/>
          <p:nvPr/>
        </p:nvSpPr>
        <p:spPr>
          <a:xfrm>
            <a:off x="1238120" y="1718102"/>
            <a:ext cx="1923487" cy="984978"/>
          </a:xfrm>
          <a:prstGeom prst="wedgeRectCallout">
            <a:avLst>
              <a:gd name="adj1" fmla="val -33200"/>
              <a:gd name="adj2" fmla="val 99114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</a:t>
            </a:r>
            <a:r>
              <a:rPr lang="en-GB" dirty="0" smtClean="0"/>
              <a:t>eclaration is deleted</a:t>
            </a:r>
          </a:p>
        </p:txBody>
      </p:sp>
      <p:grpSp>
        <p:nvGrpSpPr>
          <p:cNvPr id="348" name="Group 643"/>
          <p:cNvGrpSpPr>
            <a:grpSpLocks/>
          </p:cNvGrpSpPr>
          <p:nvPr/>
        </p:nvGrpSpPr>
        <p:grpSpPr bwMode="auto">
          <a:xfrm rot="16200000">
            <a:off x="3505297" y="2964458"/>
            <a:ext cx="184309" cy="211277"/>
            <a:chOff x="1454150" y="989112"/>
            <a:chExt cx="136525" cy="144016"/>
          </a:xfrm>
        </p:grpSpPr>
        <p:sp>
          <p:nvSpPr>
            <p:cNvPr id="34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35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>
            <a:off x="3595215" y="2928914"/>
            <a:ext cx="0" cy="387905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Gerade Verbindung 72" descr=" 700"/>
          <p:cNvCxnSpPr>
            <a:cxnSpLocks noChangeShapeType="1"/>
            <a:stCxn id="21" idx="4"/>
            <a:endCxn id="66" idx="0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3" name="Rechteck 3"/>
          <p:cNvSpPr>
            <a:spLocks noChangeArrowheads="1"/>
          </p:cNvSpPr>
          <p:nvPr/>
        </p:nvSpPr>
        <p:spPr bwMode="auto">
          <a:xfrm>
            <a:off x="6276802" y="3317867"/>
            <a:ext cx="42719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de-DE" sz="1000" b="1" dirty="0">
              <a:latin typeface="Microsoft Sans Serif"/>
              <a:cs typeface="Microsoft Sans Serif"/>
            </a:endParaRPr>
          </a:p>
        </p:txBody>
      </p:sp>
      <p:grpSp>
        <p:nvGrpSpPr>
          <p:cNvPr id="358" name="Group 643"/>
          <p:cNvGrpSpPr>
            <a:grpSpLocks/>
          </p:cNvGrpSpPr>
          <p:nvPr/>
        </p:nvGrpSpPr>
        <p:grpSpPr bwMode="auto">
          <a:xfrm rot="10800000">
            <a:off x="5240037" y="3502190"/>
            <a:ext cx="199668" cy="195025"/>
            <a:chOff x="1454150" y="989112"/>
            <a:chExt cx="136525" cy="144016"/>
          </a:xfrm>
        </p:grpSpPr>
        <p:sp>
          <p:nvSpPr>
            <p:cNvPr id="360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361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2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417" name="Gerade Verbindung 72" descr=" 700"/>
          <p:cNvCxnSpPr>
            <a:cxnSpLocks noChangeShapeType="1"/>
          </p:cNvCxnSpPr>
          <p:nvPr/>
        </p:nvCxnSpPr>
        <p:spPr bwMode="auto">
          <a:xfrm flipV="1">
            <a:off x="5217848" y="3512455"/>
            <a:ext cx="256412" cy="29085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4" name="Oval 323"/>
          <p:cNvSpPr/>
          <p:nvPr/>
        </p:nvSpPr>
        <p:spPr>
          <a:xfrm>
            <a:off x="879589" y="3218713"/>
            <a:ext cx="1365183" cy="115961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63" name="Gerade Verbindung 72" descr=" 700"/>
          <p:cNvCxnSpPr>
            <a:cxnSpLocks noChangeShapeType="1"/>
          </p:cNvCxnSpPr>
          <p:nvPr/>
        </p:nvCxnSpPr>
        <p:spPr bwMode="auto">
          <a:xfrm>
            <a:off x="925238" y="4388380"/>
            <a:ext cx="1592184" cy="0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4" name="Gerade Verbindung 72" descr=" 700"/>
          <p:cNvCxnSpPr>
            <a:cxnSpLocks noChangeShapeType="1"/>
          </p:cNvCxnSpPr>
          <p:nvPr/>
        </p:nvCxnSpPr>
        <p:spPr bwMode="auto">
          <a:xfrm flipV="1">
            <a:off x="2517422" y="3511844"/>
            <a:ext cx="2323" cy="87225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7" name="Oval 366"/>
          <p:cNvSpPr/>
          <p:nvPr/>
        </p:nvSpPr>
        <p:spPr>
          <a:xfrm rot="20991448">
            <a:off x="1818249" y="2886571"/>
            <a:ext cx="3208616" cy="22194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526507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" grpId="0" animBg="1"/>
      <p:bldP spid="324" grpId="0" animBg="1"/>
      <p:bldP spid="36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" name="Gerade Verbindung 72" descr=" 700"/>
          <p:cNvCxnSpPr>
            <a:cxnSpLocks noChangeShapeType="1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Incremental evaluation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chemeClr val="bg1">
                  <a:lumMod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8" name="Rectangle 645"/>
          <p:cNvSpPr>
            <a:spLocks noChangeArrowheads="1"/>
          </p:cNvSpPr>
          <p:nvPr/>
        </p:nvSpPr>
        <p:spPr bwMode="auto">
          <a:xfrm rot="16200000">
            <a:off x="6438874" y="4807809"/>
            <a:ext cx="184309" cy="2112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GB" sz="1000">
              <a:latin typeface="Microsoft Sans Serif"/>
              <a:cs typeface="Microsoft Sans Serif"/>
            </a:endParaRPr>
          </a:p>
        </p:txBody>
      </p: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1" name="Rectangular Callout 120"/>
          <p:cNvSpPr/>
          <p:nvPr/>
        </p:nvSpPr>
        <p:spPr>
          <a:xfrm>
            <a:off x="1238120" y="1718102"/>
            <a:ext cx="1923487" cy="984978"/>
          </a:xfrm>
          <a:prstGeom prst="wedgeRectCallout">
            <a:avLst>
              <a:gd name="adj1" fmla="val -33200"/>
              <a:gd name="adj2" fmla="val 99114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</a:t>
            </a:r>
            <a:r>
              <a:rPr lang="en-GB" dirty="0" smtClean="0"/>
              <a:t>eclaration is deleted</a:t>
            </a:r>
          </a:p>
        </p:txBody>
      </p:sp>
      <p:sp>
        <p:nvSpPr>
          <p:cNvPr id="122" name="Oval 121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23" name="Gerade Verbindung 72" descr=" 700"/>
          <p:cNvCxnSpPr>
            <a:cxnSpLocks noChangeShapeType="1"/>
            <a:endCxn id="122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0" name="Oval 119"/>
          <p:cNvSpPr/>
          <p:nvPr/>
        </p:nvSpPr>
        <p:spPr>
          <a:xfrm>
            <a:off x="879589" y="3218713"/>
            <a:ext cx="1365183" cy="115961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27" name="Gerade Verbindung 72" descr=" 700"/>
          <p:cNvCxnSpPr>
            <a:cxnSpLocks noChangeShapeType="1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0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7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0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rgbClr val="000000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3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000000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000000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59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0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6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67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1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72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79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80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81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82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89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90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3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8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94" name="Rectangle 193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4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0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7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8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09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0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1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3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21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2" name="Gerade Verbindung 72" descr=" 700"/>
          <p:cNvCxnSpPr>
            <a:cxnSpLocks noChangeShapeType="1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2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2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26" name="Gerade Verbindung 72" descr=" 700"/>
          <p:cNvCxnSpPr>
            <a:cxnSpLocks noChangeShapeType="1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000000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2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000000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229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30" name="Rechteck 3"/>
          <p:cNvSpPr>
            <a:spLocks noChangeArrowheads="1"/>
          </p:cNvSpPr>
          <p:nvPr/>
        </p:nvSpPr>
        <p:spPr bwMode="auto">
          <a:xfrm>
            <a:off x="6280758" y="3317931"/>
            <a:ext cx="211277" cy="197168"/>
          </a:xfrm>
          <a:prstGeom prst="rect">
            <a:avLst/>
          </a:prstGeom>
          <a:solidFill>
            <a:srgbClr val="008000"/>
          </a:solidFill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33" name="Rechteck 3"/>
          <p:cNvSpPr>
            <a:spLocks noChangeArrowheads="1"/>
          </p:cNvSpPr>
          <p:nvPr/>
        </p:nvSpPr>
        <p:spPr bwMode="auto">
          <a:xfrm>
            <a:off x="6276802" y="3317867"/>
            <a:ext cx="42719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de-DE" sz="1000" b="1" dirty="0">
              <a:latin typeface="Microsoft Sans Serif"/>
              <a:cs typeface="Microsoft Sans Serif"/>
            </a:endParaRPr>
          </a:p>
        </p:txBody>
      </p: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5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2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2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7" name="Oval 156"/>
          <p:cNvSpPr/>
          <p:nvPr/>
        </p:nvSpPr>
        <p:spPr>
          <a:xfrm rot="20991448">
            <a:off x="1818249" y="2886571"/>
            <a:ext cx="3208616" cy="22194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1932601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Application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How works RAG-controlled rewriting!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0567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Pattern attributes, transformer attributes &amp; rewrite deduction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481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Pattern attributes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600201"/>
            <a:ext cx="89154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Attributes can arbitrary query ASGs:</a:t>
            </a:r>
          </a:p>
          <a:p>
            <a:pPr lvl="1"/>
            <a:r>
              <a:rPr lang="en-GB" dirty="0" smtClean="0">
                <a:sym typeface="Wingdings"/>
              </a:rPr>
              <a:t>including structural relations (reference attributes) and constraints (other attributes)</a:t>
            </a:r>
          </a:p>
        </p:txBody>
      </p:sp>
      <p:sp>
        <p:nvSpPr>
          <p:cNvPr id="4" name="Rectangle 3"/>
          <p:cNvSpPr/>
          <p:nvPr/>
        </p:nvSpPr>
        <p:spPr>
          <a:xfrm>
            <a:off x="4677963" y="3352801"/>
            <a:ext cx="4526492" cy="16002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my-pattern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Pattern attribute</a:t>
            </a:r>
            <a:endParaRPr lang="en-GB" sz="1400" dirty="0">
              <a:solidFill>
                <a:srgbClr val="F79646"/>
              </a:solidFill>
            </a:endParaRP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i="1" dirty="0" smtClean="0"/>
              <a:t>node-type-</a:t>
            </a:r>
            <a:r>
              <a:rPr lang="en-GB" sz="1400" i="1" dirty="0"/>
              <a:t>t</a:t>
            </a:r>
            <a:r>
              <a:rPr lang="en-GB" sz="1400" i="1" dirty="0" smtClean="0"/>
              <a:t>o-check-pattern-for</a:t>
            </a:r>
            <a:endParaRPr lang="en-GB" sz="1400" i="1" dirty="0"/>
          </a:p>
          <a:p>
            <a:r>
              <a:rPr lang="en-GB" sz="1400" dirty="0" smtClean="0"/>
              <a:t>     (</a:t>
            </a:r>
            <a:r>
              <a:rPr lang="en-GB" sz="1400" dirty="0"/>
              <a:t>lambda (</a:t>
            </a:r>
            <a:r>
              <a:rPr lang="en-GB" sz="1400" dirty="0" smtClean="0"/>
              <a:t>n)</a:t>
            </a:r>
          </a:p>
          <a:p>
            <a:r>
              <a:rPr lang="en-GB" sz="1400" dirty="0"/>
              <a:t>	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Query ASG and check constraints.</a:t>
            </a:r>
          </a:p>
          <a:p>
            <a:r>
              <a:rPr lang="en-GB" sz="1400" dirty="0" smtClean="0">
                <a:solidFill>
                  <a:srgbClr val="F79646"/>
                </a:solidFill>
              </a:rPr>
              <a:t>	; Return nodes relevant for rewriting.</a:t>
            </a:r>
            <a:endParaRPr lang="en-GB" sz="1400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GB" sz="1400" dirty="0">
                <a:solidFill>
                  <a:schemeClr val="accent6">
                    <a:lumMod val="75000"/>
                  </a:schemeClr>
                </a:solidFill>
              </a:rPr>
              <a:t>	</a:t>
            </a:r>
            <a:r>
              <a:rPr lang="en-GB" sz="1400" dirty="0" smtClean="0"/>
              <a:t>))</a:t>
            </a:r>
            <a:r>
              <a:rPr lang="en-US" sz="1400" dirty="0" smtClean="0"/>
              <a:t>)</a:t>
            </a:r>
            <a:endParaRPr lang="en-GB" sz="1400" dirty="0"/>
          </a:p>
        </p:txBody>
      </p:sp>
      <p:sp>
        <p:nvSpPr>
          <p:cNvPr id="5" name="Rectangular Callout 4"/>
          <p:cNvSpPr/>
          <p:nvPr/>
        </p:nvSpPr>
        <p:spPr>
          <a:xfrm>
            <a:off x="6053667" y="5245100"/>
            <a:ext cx="3150788" cy="881062"/>
          </a:xfrm>
          <a:prstGeom prst="wedgeRectCallout">
            <a:avLst>
              <a:gd name="adj1" fmla="val -8461"/>
              <a:gd name="adj2" fmla="val -83331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/>
              <a:t>pattern can be deduced using analyses</a:t>
            </a:r>
          </a:p>
        </p:txBody>
      </p:sp>
      <p:sp>
        <p:nvSpPr>
          <p:cNvPr id="6" name="Oval 5"/>
          <p:cNvSpPr/>
          <p:nvPr/>
        </p:nvSpPr>
        <p:spPr>
          <a:xfrm>
            <a:off x="3535621" y="4025804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7" name="Isosceles Triangle 6"/>
          <p:cNvSpPr/>
          <p:nvPr/>
        </p:nvSpPr>
        <p:spPr>
          <a:xfrm>
            <a:off x="2882371" y="3549554"/>
            <a:ext cx="1513417" cy="1358997"/>
          </a:xfrm>
          <a:prstGeom prst="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Gerade Verbindung 72" descr=" 700"/>
          <p:cNvCxnSpPr>
            <a:cxnSpLocks noChangeShapeType="1"/>
            <a:stCxn id="7" idx="0"/>
            <a:endCxn id="6" idx="0"/>
          </p:cNvCxnSpPr>
          <p:nvPr/>
        </p:nvCxnSpPr>
        <p:spPr bwMode="auto">
          <a:xfrm flipH="1">
            <a:off x="3637021" y="3549553"/>
            <a:ext cx="2058" cy="47625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Gerade Verbindung 72" descr=" 700"/>
          <p:cNvCxnSpPr>
            <a:cxnSpLocks noChangeShapeType="1"/>
            <a:stCxn id="15" idx="0"/>
            <a:endCxn id="6" idx="3"/>
          </p:cNvCxnSpPr>
          <p:nvPr/>
        </p:nvCxnSpPr>
        <p:spPr bwMode="auto">
          <a:xfrm flipV="1">
            <a:off x="3281363" y="4186780"/>
            <a:ext cx="283958" cy="22012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Oval 14"/>
          <p:cNvSpPr/>
          <p:nvPr/>
        </p:nvSpPr>
        <p:spPr>
          <a:xfrm>
            <a:off x="3179963" y="4406901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6" name="Diagonal liegende Ecken des Rechtecks schneiden 452"/>
          <p:cNvSpPr/>
          <p:nvPr/>
        </p:nvSpPr>
        <p:spPr bwMode="auto">
          <a:xfrm>
            <a:off x="3176723" y="4713526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8" name="Gerade Verbindung 72" descr=" 700"/>
          <p:cNvCxnSpPr>
            <a:cxnSpLocks noChangeShapeType="1"/>
            <a:stCxn id="15" idx="4"/>
            <a:endCxn id="16" idx="3"/>
          </p:cNvCxnSpPr>
          <p:nvPr/>
        </p:nvCxnSpPr>
        <p:spPr bwMode="auto">
          <a:xfrm>
            <a:off x="3281362" y="4595495"/>
            <a:ext cx="999" cy="1180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Isosceles Triangle 20"/>
          <p:cNvSpPr/>
          <p:nvPr/>
        </p:nvSpPr>
        <p:spPr>
          <a:xfrm>
            <a:off x="3435737" y="4305154"/>
            <a:ext cx="402838" cy="603396"/>
          </a:xfrm>
          <a:prstGeom prst="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Gerade Verbindung 72" descr=" 700"/>
          <p:cNvCxnSpPr>
            <a:cxnSpLocks noChangeShapeType="1"/>
            <a:stCxn id="21" idx="0"/>
            <a:endCxn id="6" idx="4"/>
          </p:cNvCxnSpPr>
          <p:nvPr/>
        </p:nvCxnSpPr>
        <p:spPr bwMode="auto">
          <a:xfrm flipH="1" flipV="1">
            <a:off x="3637022" y="4214398"/>
            <a:ext cx="135" cy="9075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" name="Oval 26"/>
          <p:cNvSpPr/>
          <p:nvPr/>
        </p:nvSpPr>
        <p:spPr>
          <a:xfrm>
            <a:off x="3881638" y="4404899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8" name="Gerade Verbindung 72" descr=" 700"/>
          <p:cNvCxnSpPr>
            <a:cxnSpLocks noChangeShapeType="1"/>
            <a:stCxn id="27" idx="0"/>
            <a:endCxn id="6" idx="5"/>
          </p:cNvCxnSpPr>
          <p:nvPr/>
        </p:nvCxnSpPr>
        <p:spPr bwMode="auto">
          <a:xfrm flipH="1" flipV="1">
            <a:off x="3708722" y="4186780"/>
            <a:ext cx="274316" cy="21811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Oval 31"/>
          <p:cNvSpPr/>
          <p:nvPr/>
        </p:nvSpPr>
        <p:spPr>
          <a:xfrm>
            <a:off x="3537679" y="3359054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33" name="Isosceles Triangle 32"/>
          <p:cNvSpPr/>
          <p:nvPr/>
        </p:nvSpPr>
        <p:spPr>
          <a:xfrm>
            <a:off x="1186250" y="3530601"/>
            <a:ext cx="1145788" cy="952470"/>
          </a:xfrm>
          <a:prstGeom prst="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/>
          <p:cNvSpPr/>
          <p:nvPr/>
        </p:nvSpPr>
        <p:spPr>
          <a:xfrm>
            <a:off x="1494567" y="4185603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35" name="Gerade Verbindung 72" descr=" 700"/>
          <p:cNvCxnSpPr>
            <a:cxnSpLocks noChangeShapeType="1"/>
            <a:endCxn id="72" idx="0"/>
          </p:cNvCxnSpPr>
          <p:nvPr/>
        </p:nvCxnSpPr>
        <p:spPr bwMode="auto">
          <a:xfrm>
            <a:off x="4133492" y="3826583"/>
            <a:ext cx="0" cy="623650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117" idx="1"/>
            <a:endCxn id="34" idx="6"/>
          </p:cNvCxnSpPr>
          <p:nvPr/>
        </p:nvCxnSpPr>
        <p:spPr bwMode="auto">
          <a:xfrm flipH="1" flipV="1">
            <a:off x="1697367" y="4279900"/>
            <a:ext cx="1376958" cy="221298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" name="Gerade Verbindung 72" descr=" 700"/>
          <p:cNvCxnSpPr>
            <a:cxnSpLocks noChangeShapeType="1"/>
            <a:stCxn id="33" idx="0"/>
            <a:endCxn id="34" idx="0"/>
          </p:cNvCxnSpPr>
          <p:nvPr/>
        </p:nvCxnSpPr>
        <p:spPr bwMode="auto">
          <a:xfrm flipH="1">
            <a:off x="1595967" y="3530601"/>
            <a:ext cx="163177" cy="65500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33" idx="0"/>
          </p:cNvCxnSpPr>
          <p:nvPr/>
        </p:nvCxnSpPr>
        <p:spPr bwMode="auto">
          <a:xfrm>
            <a:off x="1759144" y="3530602"/>
            <a:ext cx="111990" cy="49529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5" name="Oval 44"/>
          <p:cNvSpPr/>
          <p:nvPr/>
        </p:nvSpPr>
        <p:spPr>
          <a:xfrm>
            <a:off x="1759144" y="4025901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2629629" y="3450867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48" name="Diagonal liegende Ecken des Rechtecks schneiden 452"/>
          <p:cNvSpPr/>
          <p:nvPr/>
        </p:nvSpPr>
        <p:spPr bwMode="auto">
          <a:xfrm>
            <a:off x="2626390" y="3757492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9" name="Gerade Verbindung 72" descr=" 700"/>
          <p:cNvCxnSpPr>
            <a:cxnSpLocks noChangeShapeType="1"/>
            <a:stCxn id="47" idx="4"/>
            <a:endCxn id="48" idx="3"/>
          </p:cNvCxnSpPr>
          <p:nvPr/>
        </p:nvCxnSpPr>
        <p:spPr bwMode="auto">
          <a:xfrm>
            <a:off x="2731029" y="3639461"/>
            <a:ext cx="999" cy="1180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0" name="Isosceles Triangle 49"/>
          <p:cNvSpPr/>
          <p:nvPr/>
        </p:nvSpPr>
        <p:spPr>
          <a:xfrm>
            <a:off x="2338916" y="3644932"/>
            <a:ext cx="788197" cy="307585"/>
          </a:xfrm>
          <a:prstGeom prst="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3" name="Gerade Verbindung 72" descr=" 700"/>
          <p:cNvCxnSpPr>
            <a:cxnSpLocks noChangeShapeType="1"/>
            <a:stCxn id="96" idx="0"/>
            <a:endCxn id="47" idx="2"/>
          </p:cNvCxnSpPr>
          <p:nvPr/>
        </p:nvCxnSpPr>
        <p:spPr bwMode="auto">
          <a:xfrm flipV="1">
            <a:off x="2014764" y="3545164"/>
            <a:ext cx="614866" cy="529841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6" name="Gerade Verbindung 72" descr=" 700"/>
          <p:cNvCxnSpPr>
            <a:cxnSpLocks noChangeShapeType="1"/>
            <a:stCxn id="95" idx="3"/>
            <a:endCxn id="6" idx="1"/>
          </p:cNvCxnSpPr>
          <p:nvPr/>
        </p:nvCxnSpPr>
        <p:spPr bwMode="auto">
          <a:xfrm>
            <a:off x="2938068" y="3488048"/>
            <a:ext cx="627253" cy="565375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0" name="Gerade Verbindung 72" descr=" 700"/>
          <p:cNvCxnSpPr>
            <a:cxnSpLocks noChangeShapeType="1"/>
            <a:endCxn id="32" idx="5"/>
          </p:cNvCxnSpPr>
          <p:nvPr/>
        </p:nvCxnSpPr>
        <p:spPr bwMode="auto">
          <a:xfrm flipH="1" flipV="1">
            <a:off x="3710780" y="3520029"/>
            <a:ext cx="422712" cy="306554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8" name="Gerade Verbindung 72" descr=" 700"/>
          <p:cNvCxnSpPr>
            <a:cxnSpLocks noChangeShapeType="1"/>
            <a:stCxn id="92" idx="1"/>
            <a:endCxn id="15" idx="6"/>
          </p:cNvCxnSpPr>
          <p:nvPr/>
        </p:nvCxnSpPr>
        <p:spPr bwMode="auto">
          <a:xfrm flipH="1" flipV="1">
            <a:off x="3382763" y="4501198"/>
            <a:ext cx="393237" cy="46752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" name="Oval 70"/>
          <p:cNvSpPr/>
          <p:nvPr/>
        </p:nvSpPr>
        <p:spPr>
          <a:xfrm>
            <a:off x="1657744" y="3329338"/>
            <a:ext cx="202800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72" name="Rechteck 3"/>
          <p:cNvSpPr>
            <a:spLocks noChangeArrowheads="1"/>
          </p:cNvSpPr>
          <p:nvPr/>
        </p:nvSpPr>
        <p:spPr bwMode="auto">
          <a:xfrm>
            <a:off x="4080673" y="4450234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2" name="Rechteck 3"/>
          <p:cNvSpPr>
            <a:spLocks noChangeArrowheads="1"/>
          </p:cNvSpPr>
          <p:nvPr/>
        </p:nvSpPr>
        <p:spPr bwMode="auto">
          <a:xfrm>
            <a:off x="3776000" y="4501034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4" name="Rechteck 3"/>
          <p:cNvSpPr>
            <a:spLocks noChangeArrowheads="1"/>
          </p:cNvSpPr>
          <p:nvPr/>
        </p:nvSpPr>
        <p:spPr bwMode="auto">
          <a:xfrm>
            <a:off x="2832429" y="3535248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5" name="Rechteck 3"/>
          <p:cNvSpPr>
            <a:spLocks noChangeArrowheads="1"/>
          </p:cNvSpPr>
          <p:nvPr/>
        </p:nvSpPr>
        <p:spPr bwMode="auto">
          <a:xfrm>
            <a:off x="2832429" y="3441131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6" name="Rechteck 3"/>
          <p:cNvSpPr>
            <a:spLocks noChangeArrowheads="1"/>
          </p:cNvSpPr>
          <p:nvPr/>
        </p:nvSpPr>
        <p:spPr bwMode="auto">
          <a:xfrm>
            <a:off x="1961944" y="4075006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7" name="Rechteck 3"/>
          <p:cNvSpPr>
            <a:spLocks noChangeArrowheads="1"/>
          </p:cNvSpPr>
          <p:nvPr/>
        </p:nvSpPr>
        <p:spPr bwMode="auto">
          <a:xfrm>
            <a:off x="3740479" y="4118661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98" name="Rechteck 3"/>
          <p:cNvSpPr>
            <a:spLocks noChangeArrowheads="1"/>
          </p:cNvSpPr>
          <p:nvPr/>
        </p:nvSpPr>
        <p:spPr bwMode="auto">
          <a:xfrm>
            <a:off x="3740479" y="4018337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99" name="Gerade Verbindung 72" descr=" 700"/>
          <p:cNvCxnSpPr>
            <a:cxnSpLocks noChangeShapeType="1"/>
            <a:endCxn id="98" idx="3"/>
          </p:cNvCxnSpPr>
          <p:nvPr/>
        </p:nvCxnSpPr>
        <p:spPr bwMode="auto">
          <a:xfrm flipH="1">
            <a:off x="3846117" y="4065253"/>
            <a:ext cx="136920" cy="0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" name="Gerade Verbindung 72" descr=" 700"/>
          <p:cNvCxnSpPr>
            <a:cxnSpLocks noChangeShapeType="1"/>
          </p:cNvCxnSpPr>
          <p:nvPr/>
        </p:nvCxnSpPr>
        <p:spPr bwMode="auto">
          <a:xfrm>
            <a:off x="3983038" y="4065253"/>
            <a:ext cx="0" cy="46916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5" name="Gerade Verbindung 72" descr=" 700"/>
          <p:cNvCxnSpPr>
            <a:cxnSpLocks noChangeShapeType="1"/>
            <a:endCxn id="97" idx="3"/>
          </p:cNvCxnSpPr>
          <p:nvPr/>
        </p:nvCxnSpPr>
        <p:spPr bwMode="auto">
          <a:xfrm flipH="1">
            <a:off x="3846117" y="4112169"/>
            <a:ext cx="136920" cy="53408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  <a:stCxn id="113" idx="1"/>
            <a:endCxn id="94" idx="2"/>
          </p:cNvCxnSpPr>
          <p:nvPr/>
        </p:nvCxnSpPr>
        <p:spPr bwMode="auto">
          <a:xfrm flipH="1" flipV="1">
            <a:off x="2885248" y="3629081"/>
            <a:ext cx="890751" cy="824736"/>
          </a:xfrm>
          <a:prstGeom prst="line">
            <a:avLst/>
          </a:prstGeom>
          <a:noFill/>
          <a:ln w="8890">
            <a:solidFill>
              <a:schemeClr val="tx1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3776000" y="4406901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17" name="Rechteck 3"/>
          <p:cNvSpPr>
            <a:spLocks noChangeArrowheads="1"/>
          </p:cNvSpPr>
          <p:nvPr/>
        </p:nvSpPr>
        <p:spPr bwMode="auto">
          <a:xfrm>
            <a:off x="3074325" y="4454282"/>
            <a:ext cx="105638" cy="938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3" name="Rectangular Callout 122"/>
          <p:cNvSpPr/>
          <p:nvPr/>
        </p:nvSpPr>
        <p:spPr>
          <a:xfrm>
            <a:off x="495301" y="5245100"/>
            <a:ext cx="5214408" cy="881063"/>
          </a:xfrm>
          <a:prstGeom prst="wedgeRectCallout">
            <a:avLst>
              <a:gd name="adj1" fmla="val -12690"/>
              <a:gd name="adj2" fmla="val -35022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GB" sz="2000" dirty="0" smtClean="0">
                <a:sym typeface="Wingdings"/>
              </a:rPr>
              <a:t>incremental evaluation &gt;&gt;</a:t>
            </a:r>
          </a:p>
          <a:p>
            <a:pPr lvl="1" algn="ctr"/>
            <a:r>
              <a:rPr lang="en-GB" sz="2000" dirty="0" smtClean="0">
                <a:sym typeface="Wingdings"/>
              </a:rPr>
              <a:t>&gt;&gt; incremental pattern matching</a:t>
            </a:r>
            <a:endParaRPr lang="en-GB" sz="2000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303541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23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Transformer attributes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600201"/>
            <a:ext cx="89154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Attribute values can be functions encapsulating 	deduced transformations.</a:t>
            </a:r>
          </a:p>
        </p:txBody>
      </p:sp>
      <p:sp>
        <p:nvSpPr>
          <p:cNvPr id="4" name="Rectangle 3"/>
          <p:cNvSpPr/>
          <p:nvPr/>
        </p:nvSpPr>
        <p:spPr>
          <a:xfrm>
            <a:off x="1884892" y="2933701"/>
            <a:ext cx="6328833" cy="23749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/>
              <a:t>(</a:t>
            </a:r>
            <a:r>
              <a:rPr lang="en-GB" sz="1400" dirty="0" err="1"/>
              <a:t>ag</a:t>
            </a:r>
            <a:r>
              <a:rPr lang="en-GB" sz="1400" dirty="0"/>
              <a:t>-</a:t>
            </a:r>
            <a:r>
              <a:rPr lang="en-GB" sz="1400" dirty="0" smtClean="0"/>
              <a:t>rule my-transformation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Transformer attribute</a:t>
            </a:r>
            <a:endParaRPr lang="en-GB" sz="1400" dirty="0">
              <a:solidFill>
                <a:srgbClr val="F79646"/>
              </a:solidFill>
            </a:endParaRPr>
          </a:p>
          <a:p>
            <a:r>
              <a:rPr lang="en-GB" sz="1400" dirty="0"/>
              <a:t> </a:t>
            </a:r>
            <a:r>
              <a:rPr lang="en-GB" sz="1400" dirty="0" smtClean="0"/>
              <a:t> (</a:t>
            </a:r>
            <a:r>
              <a:rPr lang="en-GB" sz="1400" i="1" dirty="0" smtClean="0"/>
              <a:t>node-type-to-derive-transformation-for</a:t>
            </a:r>
            <a:endParaRPr lang="en-GB" sz="1400" i="1" dirty="0"/>
          </a:p>
          <a:p>
            <a:r>
              <a:rPr lang="en-GB" sz="1400" dirty="0" smtClean="0"/>
              <a:t>     (</a:t>
            </a:r>
            <a:r>
              <a:rPr lang="en-GB" sz="1400" dirty="0"/>
              <a:t>lambda (</a:t>
            </a:r>
            <a:r>
              <a:rPr lang="en-GB" sz="1400" dirty="0" smtClean="0"/>
              <a:t>n)</a:t>
            </a:r>
          </a:p>
          <a:p>
            <a:r>
              <a:rPr lang="en-GB" sz="1400" dirty="0"/>
              <a:t>	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Match fragments to transform (e.g., using pattern attributes).</a:t>
            </a:r>
          </a:p>
          <a:p>
            <a:r>
              <a:rPr lang="en-GB" sz="1400" dirty="0" smtClean="0">
                <a:solidFill>
                  <a:srgbClr val="F79646"/>
                </a:solidFill>
              </a:rPr>
              <a:t>	</a:t>
            </a:r>
            <a:r>
              <a:rPr lang="en-GB" sz="1400" dirty="0" smtClean="0"/>
              <a:t>(and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   match?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If transformation is not applicable return </a:t>
            </a:r>
            <a:r>
              <a:rPr lang="en-GB" sz="1400" i="1" dirty="0" smtClean="0">
                <a:solidFill>
                  <a:srgbClr val="F79646"/>
                </a:solidFill>
              </a:rPr>
              <a:t>false</a:t>
            </a:r>
            <a:r>
              <a:rPr lang="en-GB" sz="1400" dirty="0" smtClean="0">
                <a:solidFill>
                  <a:srgbClr val="F79646"/>
                </a:solidFill>
              </a:rPr>
              <a:t>, </a:t>
            </a:r>
            <a:r>
              <a:rPr lang="is-IS" sz="1400" dirty="0" smtClean="0">
                <a:solidFill>
                  <a:srgbClr val="F79646"/>
                </a:solidFill>
              </a:rPr>
              <a:t>…</a:t>
            </a:r>
            <a:endParaRPr lang="en-GB" sz="1400" dirty="0" smtClean="0">
              <a:solidFill>
                <a:srgbClr val="FF6600"/>
              </a:solidFill>
            </a:endParaRPr>
          </a:p>
          <a:p>
            <a:r>
              <a:rPr lang="en-GB" sz="1400" dirty="0"/>
              <a:t>	 </a:t>
            </a:r>
            <a:r>
              <a:rPr lang="en-GB" sz="1400" dirty="0" smtClean="0"/>
              <a:t>  (</a:t>
            </a:r>
            <a:r>
              <a:rPr lang="en-GB" sz="1400" dirty="0"/>
              <a:t>lambda </a:t>
            </a:r>
            <a:r>
              <a:rPr lang="en-GB" sz="1400" dirty="0" smtClean="0"/>
              <a:t>() </a:t>
            </a:r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is-IS" sz="1400" dirty="0" smtClean="0">
                <a:solidFill>
                  <a:srgbClr val="F79646"/>
                </a:solidFill>
              </a:rPr>
              <a:t>… </a:t>
            </a:r>
            <a:r>
              <a:rPr lang="en-GB" sz="1400" dirty="0" smtClean="0">
                <a:solidFill>
                  <a:srgbClr val="F79646"/>
                </a:solidFill>
              </a:rPr>
              <a:t>otherwise a deduced function encapsulating rewrites.</a:t>
            </a:r>
            <a:endParaRPr lang="en-GB" sz="1400" dirty="0" smtClean="0"/>
          </a:p>
          <a:p>
            <a:r>
              <a:rPr lang="en-GB" sz="1400" dirty="0" smtClean="0">
                <a:solidFill>
                  <a:srgbClr val="F79646"/>
                </a:solidFill>
              </a:rPr>
              <a:t>		; Apply rewrites on matched fragments.</a:t>
            </a:r>
            <a:endParaRPr lang="en-GB" sz="1400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GB" sz="1400" dirty="0">
                <a:solidFill>
                  <a:schemeClr val="accent6">
                    <a:lumMod val="75000"/>
                  </a:schemeClr>
                </a:solidFill>
              </a:rPr>
              <a:t>	</a:t>
            </a:r>
            <a:r>
              <a:rPr lang="en-GB" sz="1400" dirty="0" smtClean="0"/>
              <a:t>))</a:t>
            </a:r>
            <a:r>
              <a:rPr lang="en-US" sz="1400" dirty="0" smtClean="0"/>
              <a:t>)))</a:t>
            </a:r>
            <a:endParaRPr lang="en-GB" sz="1400" dirty="0"/>
          </a:p>
        </p:txBody>
      </p:sp>
      <p:sp>
        <p:nvSpPr>
          <p:cNvPr id="123" name="Rectangular Callout 122"/>
          <p:cNvSpPr/>
          <p:nvPr/>
        </p:nvSpPr>
        <p:spPr>
          <a:xfrm>
            <a:off x="495300" y="5626100"/>
            <a:ext cx="8915400" cy="500062"/>
          </a:xfrm>
          <a:prstGeom prst="wedgeRectCallout">
            <a:avLst>
              <a:gd name="adj1" fmla="val -12690"/>
              <a:gd name="adj2" fmla="val -35022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GB" sz="2000" dirty="0" smtClean="0">
                <a:sym typeface="Wingdings"/>
              </a:rPr>
              <a:t>incremental</a:t>
            </a:r>
            <a:endParaRPr lang="en-GB" sz="2000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3581510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3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From programmed through RAG-controlled to ‘wild’ graph rewriting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495300" y="2049464"/>
            <a:ext cx="6328833" cy="121443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4000" rIns="144000" rtlCol="0" anchor="ctr" anchorCtr="0"/>
          <a:lstStyle/>
          <a:p>
            <a:r>
              <a:rPr lang="en-GB" sz="1400" dirty="0">
                <a:solidFill>
                  <a:srgbClr val="F79646"/>
                </a:solidFill>
              </a:rPr>
              <a:t>; </a:t>
            </a:r>
            <a:r>
              <a:rPr lang="en-GB" sz="1400" dirty="0" smtClean="0">
                <a:solidFill>
                  <a:srgbClr val="F79646"/>
                </a:solidFill>
              </a:rPr>
              <a:t>Program with arbitrary interleaving of ASG queries &amp; rewrites:</a:t>
            </a:r>
            <a:endParaRPr lang="en-GB" sz="1400" dirty="0" smtClean="0"/>
          </a:p>
          <a:p>
            <a:r>
              <a:rPr lang="en-GB" sz="1400" dirty="0" smtClean="0"/>
              <a:t>(let ((c (-&gt;child n)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 (n (if (=conditional-attribute c)</a:t>
            </a:r>
          </a:p>
          <a:p>
            <a:r>
              <a:rPr lang="en-GB" sz="1400" dirty="0"/>
              <a:t> </a:t>
            </a:r>
            <a:r>
              <a:rPr lang="en-GB" sz="1400" dirty="0" smtClean="0"/>
              <a:t>                (=reference-attribute-1 c) (=reference-attribute-2 c)))</a:t>
            </a:r>
          </a:p>
          <a:p>
            <a:r>
              <a:rPr lang="en-GB" sz="1400" dirty="0"/>
              <a:t>	</a:t>
            </a:r>
            <a:r>
              <a:rPr lang="en-GB" sz="1400" dirty="0" smtClean="0"/>
              <a:t>(r-</a:t>
            </a:r>
            <a:r>
              <a:rPr lang="en-GB" sz="1400" dirty="0" err="1" smtClean="0"/>
              <a:t>subtree</a:t>
            </a:r>
            <a:r>
              <a:rPr lang="en-GB" sz="1400" dirty="0" smtClean="0"/>
              <a:t> n </a:t>
            </a:r>
            <a:r>
              <a:rPr lang="en-GB" sz="1400" i="1" dirty="0" smtClean="0"/>
              <a:t>some-new-fragment</a:t>
            </a:r>
            <a:r>
              <a:rPr lang="en-GB" sz="1400" dirty="0" smtClean="0"/>
              <a:t>))</a:t>
            </a:r>
            <a:endParaRPr lang="en-GB" sz="1400" dirty="0">
              <a:solidFill>
                <a:srgbClr val="F79646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95300" y="1739900"/>
            <a:ext cx="6328833" cy="30956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p</a:t>
            </a:r>
            <a:r>
              <a:rPr lang="en-GB" dirty="0" smtClean="0">
                <a:solidFill>
                  <a:schemeClr val="bg1"/>
                </a:solidFill>
              </a:rPr>
              <a:t>rogrammed rewriting via primitive API</a:t>
            </a:r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1595967" y="3365502"/>
            <a:ext cx="6328833" cy="1142999"/>
            <a:chOff x="1473200" y="3606801"/>
            <a:chExt cx="5842000" cy="1142999"/>
          </a:xfrm>
        </p:grpSpPr>
        <p:sp>
          <p:nvSpPr>
            <p:cNvPr id="6" name="Rectangle 5"/>
            <p:cNvSpPr/>
            <p:nvPr/>
          </p:nvSpPr>
          <p:spPr>
            <a:xfrm>
              <a:off x="1473200" y="3916363"/>
              <a:ext cx="5842000" cy="833437"/>
            </a:xfrm>
            <a:prstGeom prst="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4000" rIns="144000" rtlCol="0" anchor="ctr" anchorCtr="0"/>
            <a:lstStyle/>
            <a:p>
              <a:r>
                <a:rPr lang="en-GB" sz="1400" dirty="0">
                  <a:solidFill>
                    <a:srgbClr val="F79646"/>
                  </a:solidFill>
                </a:rPr>
                <a:t>; </a:t>
              </a:r>
              <a:r>
                <a:rPr lang="en-GB" sz="1400" dirty="0" smtClean="0">
                  <a:solidFill>
                    <a:srgbClr val="F79646"/>
                  </a:solidFill>
                </a:rPr>
                <a:t>Interactive use of pattern &amp; transformer attributes:</a:t>
              </a:r>
              <a:endParaRPr lang="en-GB" sz="1400" dirty="0" smtClean="0"/>
            </a:p>
            <a:p>
              <a:r>
                <a:rPr lang="en-GB" sz="1400" dirty="0" smtClean="0"/>
                <a:t>(let ((trans? (find (lambda (n) (=transformer n)) nodes))</a:t>
              </a:r>
            </a:p>
            <a:p>
              <a:r>
                <a:rPr lang="en-GB" sz="1400" dirty="0"/>
                <a:t>	</a:t>
              </a:r>
              <a:r>
                <a:rPr lang="en-GB" sz="1400" dirty="0" smtClean="0"/>
                <a:t>(and trans? (trans?)))</a:t>
              </a:r>
              <a:endParaRPr lang="en-GB" sz="1400" dirty="0">
                <a:solidFill>
                  <a:srgbClr val="F79646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473200" y="3606801"/>
              <a:ext cx="5842000" cy="309562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RAG-controlled rewriting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081867" y="4614865"/>
            <a:ext cx="6328833" cy="990599"/>
            <a:chOff x="2844800" y="5135564"/>
            <a:chExt cx="5842000" cy="990599"/>
          </a:xfrm>
        </p:grpSpPr>
        <p:sp>
          <p:nvSpPr>
            <p:cNvPr id="8" name="Rectangle 7"/>
            <p:cNvSpPr/>
            <p:nvPr/>
          </p:nvSpPr>
          <p:spPr>
            <a:xfrm>
              <a:off x="2844800" y="5445126"/>
              <a:ext cx="5842000" cy="681037"/>
            </a:xfrm>
            <a:prstGeom prst="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4000" rIns="144000" rtlCol="0" anchor="ctr" anchorCtr="0"/>
            <a:lstStyle/>
            <a:p>
              <a:r>
                <a:rPr lang="en-GB" sz="1400" dirty="0">
                  <a:solidFill>
                    <a:srgbClr val="F79646"/>
                  </a:solidFill>
                </a:rPr>
                <a:t>; </a:t>
              </a:r>
              <a:r>
                <a:rPr lang="en-GB" sz="1400" dirty="0" smtClean="0">
                  <a:solidFill>
                    <a:srgbClr val="F79646"/>
                  </a:solidFill>
                </a:rPr>
                <a:t>Use generic graph rewriter with transformer attributes:</a:t>
              </a:r>
              <a:endParaRPr lang="en-GB" sz="1400" dirty="0" smtClean="0"/>
            </a:p>
            <a:p>
              <a:r>
                <a:rPr lang="en-GB" sz="1400" dirty="0" smtClean="0"/>
                <a:t>(rewrite-all ‘bottom-up list-of-transformer-attributes ASG)</a:t>
              </a:r>
              <a:endParaRPr lang="en-GB" sz="1400" dirty="0">
                <a:solidFill>
                  <a:srgbClr val="F79646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844800" y="5135564"/>
              <a:ext cx="5842000" cy="309562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>
                  <a:solidFill>
                    <a:schemeClr val="bg1"/>
                  </a:solidFill>
                </a:rPr>
                <a:t>wild </a:t>
              </a:r>
              <a:r>
                <a:rPr lang="en-GB" dirty="0">
                  <a:solidFill>
                    <a:schemeClr val="bg1"/>
                  </a:solidFill>
                </a:rPr>
                <a:t>rewriting (</a:t>
              </a:r>
              <a:r>
                <a:rPr lang="en-GB" dirty="0" err="1">
                  <a:solidFill>
                    <a:schemeClr val="bg1"/>
                  </a:solidFill>
                </a:rPr>
                <a:t>fixpoint</a:t>
              </a:r>
              <a:r>
                <a:rPr lang="en-GB" dirty="0">
                  <a:solidFill>
                    <a:schemeClr val="bg1"/>
                  </a:solidFill>
                </a:rPr>
                <a:t>)</a:t>
              </a:r>
            </a:p>
          </p:txBody>
        </p:sp>
      </p:grpSp>
      <p:sp>
        <p:nvSpPr>
          <p:cNvPr id="14" name="Rectangular Callout 13"/>
          <p:cNvSpPr/>
          <p:nvPr/>
        </p:nvSpPr>
        <p:spPr>
          <a:xfrm>
            <a:off x="495300" y="5719763"/>
            <a:ext cx="8915400" cy="500400"/>
          </a:xfrm>
          <a:prstGeom prst="wedgeRectCallout">
            <a:avLst>
              <a:gd name="adj1" fmla="val -6727"/>
              <a:gd name="adj2" fmla="val -41529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a</a:t>
            </a:r>
            <a:r>
              <a:rPr lang="en-GB" sz="2000" dirty="0" smtClean="0"/>
              <a:t>ll forms supported by </a:t>
            </a:r>
            <a:r>
              <a:rPr lang="en-GB" sz="2000" i="1" dirty="0" smtClean="0"/>
              <a:t>RACR</a:t>
            </a:r>
          </a:p>
        </p:txBody>
      </p:sp>
    </p:spTree>
    <p:extLst>
      <p:ext uri="{BB962C8B-B14F-4D97-AF65-F5344CB8AC3E}">
        <p14:creationId xmlns:p14="http://schemas.microsoft.com/office/powerpoint/2010/main" val="3365981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Evaluation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What is your proof of concept?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2863850"/>
            <a:ext cx="6934200" cy="1308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i="1" dirty="0" err="1" smtClean="0">
                <a:solidFill>
                  <a:schemeClr val="bg1">
                    <a:lumMod val="50000"/>
                  </a:schemeClr>
                </a:solidFill>
              </a:rPr>
              <a:t>fUML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 Activity Diagrams</a:t>
            </a:r>
            <a:r>
              <a:rPr lang="en-US" baseline="30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of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 TTC 2015,</a:t>
            </a:r>
            <a:endParaRPr lang="en-US" i="1" baseline="300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questionnaires</a:t>
            </a:r>
            <a:r>
              <a:rPr lang="en-US" baseline="30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of 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LWC 2013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,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energy auto-tuning case study</a:t>
            </a:r>
            <a:endParaRPr lang="en-US" i="1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314799"/>
            <a:ext cx="990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aseline="30000" dirty="0" smtClean="0"/>
              <a:t>1</a:t>
            </a:r>
            <a:r>
              <a:rPr lang="en-GB" dirty="0"/>
              <a:t> </a:t>
            </a:r>
            <a:r>
              <a:rPr lang="en-GB" dirty="0" smtClean="0">
                <a:hlinkClick r:id="rId2"/>
              </a:rPr>
              <a:t>https</a:t>
            </a:r>
            <a:r>
              <a:rPr lang="en-GB" dirty="0">
                <a:hlinkClick r:id="rId2"/>
              </a:rPr>
              <a:t>://github.com/christoff-buerger/</a:t>
            </a:r>
            <a:r>
              <a:rPr lang="en-GB" dirty="0" smtClean="0">
                <a:hlinkClick r:id="rId2"/>
              </a:rPr>
              <a:t>racr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1341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1" dirty="0" smtClean="0"/>
              <a:t>8</a:t>
            </a:r>
            <a:r>
              <a:rPr lang="en-GB" i="1" baseline="30000" dirty="0" smtClean="0"/>
              <a:t>th</a:t>
            </a:r>
            <a:r>
              <a:rPr lang="en-GB" i="1" dirty="0" smtClean="0"/>
              <a:t> Transformation Tool Contest</a:t>
            </a:r>
            <a:endParaRPr lang="en-GB" i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605366" y="2255839"/>
            <a:ext cx="8690039" cy="2719959"/>
            <a:chOff x="1502397" y="10484803"/>
            <a:chExt cx="14584680" cy="4945380"/>
          </a:xfrm>
        </p:grpSpPr>
        <p:pic>
          <p:nvPicPr>
            <p:cNvPr id="12" name="Picture 11" descr="poster-figur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2397" y="10484803"/>
              <a:ext cx="14584680" cy="4945380"/>
            </a:xfrm>
            <a:prstGeom prst="rect">
              <a:avLst/>
            </a:prstGeom>
          </p:spPr>
        </p:pic>
        <p:sp>
          <p:nvSpPr>
            <p:cNvPr id="13" name="Oval 12"/>
            <p:cNvSpPr/>
            <p:nvPr/>
          </p:nvSpPr>
          <p:spPr>
            <a:xfrm>
              <a:off x="2468778" y="11607800"/>
              <a:ext cx="298266" cy="304800"/>
            </a:xfrm>
            <a:prstGeom prst="ellipse">
              <a:avLst/>
            </a:prstGeom>
            <a:solidFill>
              <a:srgbClr val="FFC12D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V="1">
              <a:off x="2443378" y="12044810"/>
              <a:ext cx="859516" cy="12953"/>
            </a:xfrm>
            <a:prstGeom prst="straightConnector1">
              <a:avLst/>
            </a:prstGeom>
            <a:ln w="44450">
              <a:solidFill>
                <a:srgbClr val="FFC12D"/>
              </a:solidFill>
              <a:tailEnd type="arrow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031681" y="10665690"/>
              <a:ext cx="749797" cy="335756"/>
            </a:xfrm>
            <a:prstGeom prst="rect">
              <a:avLst/>
            </a:prstGeom>
            <a:solidFill>
              <a:srgbClr val="7ABF40"/>
            </a:solidFill>
          </p:spPr>
          <p:txBody>
            <a:bodyPr wrap="none" lIns="36000" tIns="0" rIns="36000" bIns="0" rtlCol="0">
              <a:spAutoFit/>
            </a:bodyPr>
            <a:lstStyle/>
            <a:p>
              <a:r>
                <a:rPr lang="en-GB" sz="1200" dirty="0" smtClean="0"/>
                <a:t>= true</a:t>
              </a:r>
              <a:endParaRPr lang="en-GB" sz="1200" dirty="0"/>
            </a:p>
          </p:txBody>
        </p:sp>
      </p:grp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495300" y="1600201"/>
            <a:ext cx="8915400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Task: execution of </a:t>
            </a:r>
            <a:r>
              <a:rPr lang="en-GB" i="1" dirty="0" err="1"/>
              <a:t>fUML</a:t>
            </a:r>
            <a:r>
              <a:rPr lang="en-GB" i="1" dirty="0"/>
              <a:t> Activity Diagrams</a:t>
            </a:r>
            <a:r>
              <a:rPr lang="en-GB" i="1" dirty="0" smtClean="0"/>
              <a:t>.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endParaRPr lang="en-GB" i="1" dirty="0" smtClean="0"/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endParaRPr lang="en-GB" i="1" dirty="0" smtClean="0"/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i="1" dirty="0" smtClean="0"/>
              <a:t>RACR</a:t>
            </a:r>
            <a:r>
              <a:rPr lang="en-GB" dirty="0" smtClean="0"/>
              <a:t> solution: use enabled analyses </a:t>
            </a:r>
            <a:r>
              <a:rPr lang="en-GB" dirty="0"/>
              <a:t>to guide </a:t>
            </a:r>
            <a:r>
              <a:rPr lang="en-GB" dirty="0" smtClean="0"/>
              <a:t>	incremental state transformations.</a:t>
            </a:r>
            <a:endParaRPr lang="en-GB" i="1" dirty="0" smtClean="0"/>
          </a:p>
        </p:txBody>
      </p:sp>
    </p:spTree>
    <p:extLst>
      <p:ext uri="{BB962C8B-B14F-4D97-AF65-F5344CB8AC3E}">
        <p14:creationId xmlns:p14="http://schemas.microsoft.com/office/powerpoint/2010/main" val="1610027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1" dirty="0"/>
              <a:t>8</a:t>
            </a:r>
            <a:r>
              <a:rPr lang="en-GB" i="1" baseline="30000" dirty="0"/>
              <a:t>th</a:t>
            </a:r>
            <a:r>
              <a:rPr lang="en-GB" i="1" dirty="0"/>
              <a:t> Transformation Tool Contest</a:t>
            </a:r>
            <a:endParaRPr lang="en-GB" dirty="0"/>
          </a:p>
        </p:txBody>
      </p:sp>
      <p:pic>
        <p:nvPicPr>
          <p:cNvPr id="5" name="Picture 4" descr="solution-awar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195" y="1248571"/>
            <a:ext cx="3877912" cy="5065601"/>
          </a:xfrm>
          <a:prstGeom prst="rect">
            <a:avLst/>
          </a:prstGeom>
        </p:spPr>
      </p:pic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957359" y="2336800"/>
            <a:ext cx="3453341" cy="2857500"/>
          </a:xfrm>
        </p:spPr>
        <p:txBody>
          <a:bodyPr>
            <a:normAutofit fontScale="62500" lnSpcReduction="20000"/>
          </a:bodyPr>
          <a:lstStyle/>
          <a:p>
            <a:pPr marL="0" indent="0" algn="ctr">
              <a:buNone/>
            </a:pPr>
            <a:r>
              <a:rPr lang="en-GB" b="1" dirty="0" smtClean="0"/>
              <a:t>Poster at the poster session</a:t>
            </a:r>
          </a:p>
          <a:p>
            <a:pPr marL="0" indent="0" algn="ctr">
              <a:buNone/>
            </a:pPr>
            <a:endParaRPr lang="en-GB" dirty="0" smtClean="0"/>
          </a:p>
          <a:p>
            <a:pPr marL="0" indent="0" algn="ctr">
              <a:buNone/>
            </a:pPr>
            <a:r>
              <a:rPr lang="en-GB" b="1" dirty="0" smtClean="0"/>
              <a:t>Reference</a:t>
            </a:r>
          </a:p>
          <a:p>
            <a:pPr marL="0" indent="0" algn="ctr">
              <a:buNone/>
            </a:pPr>
            <a:r>
              <a:rPr lang="en-GB" dirty="0" smtClean="0"/>
              <a:t>Christoff Bürger</a:t>
            </a:r>
          </a:p>
          <a:p>
            <a:pPr marL="0" indent="0" algn="ctr">
              <a:buNone/>
            </a:pPr>
            <a:r>
              <a:rPr lang="en-GB" i="1" dirty="0" err="1" smtClean="0"/>
              <a:t>f</a:t>
            </a:r>
            <a:r>
              <a:rPr lang="en-GB" i="1" cap="small" dirty="0" err="1" smtClean="0"/>
              <a:t>UML</a:t>
            </a:r>
            <a:r>
              <a:rPr lang="en-GB" i="1" cap="small" dirty="0" smtClean="0"/>
              <a:t> Activity Diagrams with RAG-controlled Rewriting:</a:t>
            </a:r>
          </a:p>
          <a:p>
            <a:pPr marL="0" indent="0" algn="ctr">
              <a:buNone/>
            </a:pPr>
            <a:r>
              <a:rPr lang="en-GB" i="1" cap="small" dirty="0" smtClean="0"/>
              <a:t>A RACR Solution of The TTC 2015 Model Execution Case</a:t>
            </a:r>
          </a:p>
          <a:p>
            <a:pPr marL="0" indent="0" algn="ctr">
              <a:buNone/>
            </a:pPr>
            <a:r>
              <a:rPr lang="en-GB" dirty="0" smtClean="0"/>
              <a:t>CEUR-</a:t>
            </a:r>
            <a:r>
              <a:rPr lang="en-GB" dirty="0" err="1" smtClean="0"/>
              <a:t>WS.org</a:t>
            </a:r>
            <a:r>
              <a:rPr lang="en-GB" dirty="0" smtClean="0"/>
              <a:t>, 2015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8132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i="1" dirty="0" smtClean="0"/>
              <a:t>Language Workbench Challenge 2013</a:t>
            </a:r>
            <a:endParaRPr lang="en-GB" i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5300" y="5016502"/>
            <a:ext cx="8915400" cy="9524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i="1" dirty="0" smtClean="0"/>
              <a:t>RACR</a:t>
            </a:r>
            <a:r>
              <a:rPr lang="en-GB" dirty="0" smtClean="0"/>
              <a:t> solution: incremental update of computed 	values &amp; rendering.</a:t>
            </a:r>
            <a:endParaRPr lang="en-GB" dirty="0"/>
          </a:p>
        </p:txBody>
      </p:sp>
      <p:grpSp>
        <p:nvGrpSpPr>
          <p:cNvPr id="7" name="Group 6"/>
          <p:cNvGrpSpPr/>
          <p:nvPr/>
        </p:nvGrpSpPr>
        <p:grpSpPr>
          <a:xfrm>
            <a:off x="867434" y="1732969"/>
            <a:ext cx="8150155" cy="3129420"/>
            <a:chOff x="1143609" y="1910770"/>
            <a:chExt cx="6839291" cy="2844927"/>
          </a:xfrm>
        </p:grpSpPr>
        <p:pic>
          <p:nvPicPr>
            <p:cNvPr id="8" name="Picture 7" descr="correct-questionnaire-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609" y="1910770"/>
              <a:ext cx="1621536" cy="2606040"/>
            </a:xfrm>
            <a:prstGeom prst="rect">
              <a:avLst/>
            </a:prstGeom>
          </p:spPr>
        </p:pic>
        <p:pic>
          <p:nvPicPr>
            <p:cNvPr id="9" name="Picture 8" descr="correct-questionnaire-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3806" y="1910770"/>
              <a:ext cx="1621536" cy="2844927"/>
            </a:xfrm>
            <a:prstGeom prst="rect">
              <a:avLst/>
            </a:prstGeom>
          </p:spPr>
        </p:pic>
        <p:pic>
          <p:nvPicPr>
            <p:cNvPr id="10" name="Picture 9" descr="correct-questionnaire-3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24004" y="1918009"/>
              <a:ext cx="1621536" cy="2837688"/>
            </a:xfrm>
            <a:prstGeom prst="rect">
              <a:avLst/>
            </a:prstGeom>
          </p:spPr>
        </p:pic>
        <p:pic>
          <p:nvPicPr>
            <p:cNvPr id="11" name="Picture 10" descr="correct-questionnaire-4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1364" y="1918009"/>
              <a:ext cx="1621536" cy="28376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7576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grpSp>
        <p:nvGrpSpPr>
          <p:cNvPr id="57" name="Group 56"/>
          <p:cNvGrpSpPr/>
          <p:nvPr/>
        </p:nvGrpSpPr>
        <p:grpSpPr>
          <a:xfrm>
            <a:off x="2510895" y="1510247"/>
            <a:ext cx="4276549" cy="2403540"/>
            <a:chOff x="2317749" y="1510247"/>
            <a:chExt cx="3947584" cy="2403540"/>
          </a:xfrm>
        </p:grpSpPr>
        <p:sp>
          <p:nvSpPr>
            <p:cNvPr id="48" name="TextBox 47"/>
            <p:cNvSpPr txBox="1"/>
            <p:nvPr/>
          </p:nvSpPr>
          <p:spPr>
            <a:xfrm>
              <a:off x="2317749" y="1510247"/>
              <a:ext cx="2373021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>
                      <a:lumMod val="50000"/>
                    </a:schemeClr>
                  </a:solidFill>
                </a:rPr>
                <a:t>s</a:t>
              </a:r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yntax-directed analyses</a:t>
              </a:r>
              <a:endParaRPr lang="en-GB" sz="1400" i="1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en-GB" sz="1400" i="1" dirty="0">
                  <a:solidFill>
                    <a:schemeClr val="bg1">
                      <a:lumMod val="50000"/>
                    </a:schemeClr>
                  </a:solidFill>
                </a:rPr>
                <a:t>d</a:t>
              </a:r>
              <a:r>
                <a:rPr lang="en-GB" sz="1400" i="1" dirty="0" smtClean="0">
                  <a:solidFill>
                    <a:schemeClr val="bg1">
                      <a:lumMod val="50000"/>
                    </a:schemeClr>
                  </a:solidFill>
                </a:rPr>
                <a:t>emand-driven reference attribute grammar</a:t>
              </a:r>
              <a:endParaRPr lang="en-GB" sz="1400" i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697123" y="1510247"/>
              <a:ext cx="15682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graph-based transform.</a:t>
              </a:r>
            </a:p>
          </p:txBody>
        </p:sp>
        <p:cxnSp>
          <p:nvCxnSpPr>
            <p:cNvPr id="50" name="Straight Connector 49"/>
            <p:cNvCxnSpPr/>
            <p:nvPr/>
          </p:nvCxnSpPr>
          <p:spPr>
            <a:xfrm flipH="1">
              <a:off x="4690770" y="1510247"/>
              <a:ext cx="3" cy="2403540"/>
            </a:xfrm>
            <a:prstGeom prst="line">
              <a:avLst/>
            </a:prstGeom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5496065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Left Brace 13"/>
          <p:cNvSpPr/>
          <p:nvPr/>
        </p:nvSpPr>
        <p:spPr>
          <a:xfrm rot="5400000">
            <a:off x="3680118" y="2392085"/>
            <a:ext cx="344396" cy="245870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5719194" y="2811714"/>
            <a:ext cx="344396" cy="161944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3" y="2799270"/>
            <a:ext cx="245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frontend</a:t>
            </a: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(ASG)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81667" y="2802910"/>
            <a:ext cx="1619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backend</a:t>
            </a: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(graph)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/>
          <p:cNvSpPr txBox="1"/>
          <p:nvPr/>
        </p:nvSpPr>
        <p:spPr>
          <a:xfrm>
            <a:off x="697866" y="4997506"/>
            <a:ext cx="684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input</a:t>
            </a:r>
          </a:p>
          <a:p>
            <a:pPr algn="ctr"/>
            <a:r>
              <a:rPr lang="en-GB" dirty="0" smtClean="0"/>
              <a:t>(AST)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7093504" y="4997505"/>
            <a:ext cx="2462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output</a:t>
            </a:r>
          </a:p>
          <a:p>
            <a:pPr algn="ctr"/>
            <a:r>
              <a:rPr lang="en-GB" dirty="0" smtClean="0"/>
              <a:t>(binary code/</a:t>
            </a:r>
          </a:p>
          <a:p>
            <a:pPr algn="ctr"/>
            <a:r>
              <a:rPr lang="en-GB" dirty="0" smtClean="0"/>
              <a:t>code for further tooling)</a:t>
            </a:r>
            <a:endParaRPr lang="en-GB" dirty="0"/>
          </a:p>
        </p:txBody>
      </p:sp>
      <p:grpSp>
        <p:nvGrpSpPr>
          <p:cNvPr id="70" name="Group 69"/>
          <p:cNvGrpSpPr/>
          <p:nvPr/>
        </p:nvGrpSpPr>
        <p:grpSpPr>
          <a:xfrm>
            <a:off x="4893938" y="5069481"/>
            <a:ext cx="1682715" cy="358108"/>
            <a:chOff x="4641136" y="5069481"/>
            <a:chExt cx="1694512" cy="358108"/>
          </a:xfrm>
        </p:grpSpPr>
        <p:sp>
          <p:nvSpPr>
            <p:cNvPr id="66" name="Curved Up Arrow 65"/>
            <p:cNvSpPr/>
            <p:nvPr/>
          </p:nvSpPr>
          <p:spPr>
            <a:xfrm>
              <a:off x="4641136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7" name="Curved Up Arrow 66"/>
            <p:cNvSpPr/>
            <p:nvPr/>
          </p:nvSpPr>
          <p:spPr>
            <a:xfrm>
              <a:off x="5064764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8" name="Curved Up Arrow 67"/>
            <p:cNvSpPr/>
            <p:nvPr/>
          </p:nvSpPr>
          <p:spPr>
            <a:xfrm>
              <a:off x="5488392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9" name="Curved Up Arrow 68"/>
            <p:cNvSpPr/>
            <p:nvPr/>
          </p:nvSpPr>
          <p:spPr>
            <a:xfrm>
              <a:off x="591202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cxnSp>
        <p:nvCxnSpPr>
          <p:cNvPr id="72" name="Straight Connector 71"/>
          <p:cNvCxnSpPr/>
          <p:nvPr/>
        </p:nvCxnSpPr>
        <p:spPr>
          <a:xfrm>
            <a:off x="5913629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34281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5088550" y="5371771"/>
            <a:ext cx="161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strategies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2622963" y="4999632"/>
            <a:ext cx="245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demand</a:t>
            </a:r>
          </a:p>
          <a:p>
            <a:pPr algn="ctr"/>
            <a:r>
              <a:rPr lang="en-GB" dirty="0" smtClean="0">
                <a:solidFill>
                  <a:srgbClr val="FFFFFF"/>
                </a:solidFill>
              </a:rPr>
              <a:t>driven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22963" y="4246422"/>
            <a:ext cx="2458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RAG</a:t>
            </a:r>
            <a:endParaRPr lang="en-GB" dirty="0"/>
          </a:p>
        </p:txBody>
      </p:sp>
      <p:grpSp>
        <p:nvGrpSpPr>
          <p:cNvPr id="60" name="Group 59"/>
          <p:cNvGrpSpPr/>
          <p:nvPr/>
        </p:nvGrpSpPr>
        <p:grpSpPr>
          <a:xfrm>
            <a:off x="4853806" y="3985034"/>
            <a:ext cx="477724" cy="932365"/>
            <a:chOff x="4099438" y="3985033"/>
            <a:chExt cx="440976" cy="932365"/>
          </a:xfrm>
        </p:grpSpPr>
        <p:grpSp>
          <p:nvGrpSpPr>
            <p:cNvPr id="62" name="Group 61"/>
            <p:cNvGrpSpPr/>
            <p:nvPr/>
          </p:nvGrpSpPr>
          <p:grpSpPr>
            <a:xfrm>
              <a:off x="4099438" y="3985033"/>
              <a:ext cx="203985" cy="932365"/>
              <a:chOff x="4099438" y="3985033"/>
              <a:chExt cx="203985" cy="932365"/>
            </a:xfrm>
          </p:grpSpPr>
          <p:sp>
            <p:nvSpPr>
              <p:cNvPr id="64" name="Rectangle 63"/>
              <p:cNvSpPr/>
              <p:nvPr/>
            </p:nvSpPr>
            <p:spPr>
              <a:xfrm>
                <a:off x="4099438" y="3985033"/>
                <a:ext cx="201650" cy="92991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4101773" y="4189700"/>
                <a:ext cx="201650" cy="92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4101773" y="4388595"/>
                <a:ext cx="201650" cy="92991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4101773" y="4612028"/>
                <a:ext cx="201650" cy="92991"/>
              </a:xfrm>
              <a:prstGeom prst="rect">
                <a:avLst/>
              </a:prstGeom>
              <a:solidFill>
                <a:schemeClr val="accent4">
                  <a:lumMod val="75000"/>
                  <a:alpha val="6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4101773" y="4824407"/>
                <a:ext cx="201650" cy="92991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3" name="TextBox 62"/>
            <p:cNvSpPr txBox="1"/>
            <p:nvPr/>
          </p:nvSpPr>
          <p:spPr>
            <a:xfrm rot="16200000">
              <a:off x="4062353" y="4325794"/>
              <a:ext cx="700432" cy="2556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200" dirty="0" smtClean="0"/>
                <a:t>demand</a:t>
              </a:r>
              <a:endParaRPr lang="en-GB" dirty="0"/>
            </a:p>
          </p:txBody>
        </p:sp>
      </p:grpSp>
      <p:cxnSp>
        <p:nvCxnSpPr>
          <p:cNvPr id="10" name="Straight Connector 9"/>
          <p:cNvCxnSpPr/>
          <p:nvPr/>
        </p:nvCxnSpPr>
        <p:spPr>
          <a:xfrm>
            <a:off x="5081669" y="3913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078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Energy auto-tuning case study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495301" y="1568959"/>
            <a:ext cx="6080734" cy="3948232"/>
            <a:chOff x="143614" y="260283"/>
            <a:chExt cx="8909500" cy="6267035"/>
          </a:xfrm>
        </p:grpSpPr>
        <p:sp>
          <p:nvSpPr>
            <p:cNvPr id="5" name="Rectangle 4"/>
            <p:cNvSpPr/>
            <p:nvPr/>
          </p:nvSpPr>
          <p:spPr>
            <a:xfrm>
              <a:off x="151190" y="1563008"/>
              <a:ext cx="2860524" cy="4681714"/>
            </a:xfrm>
            <a:prstGeom prst="rect">
              <a:avLst/>
            </a:prstGeom>
            <a:gradFill>
              <a:gsLst>
                <a:gs pos="0">
                  <a:srgbClr val="660066"/>
                </a:gs>
                <a:gs pos="100000">
                  <a:srgbClr val="3366FF"/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68532" y="4080510"/>
              <a:ext cx="2301709" cy="1708151"/>
            </a:xfrm>
            <a:prstGeom prst="rect">
              <a:avLst/>
            </a:prstGeom>
            <a:gradFill>
              <a:gsLst>
                <a:gs pos="0">
                  <a:schemeClr val="tx2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7" name="Picture 6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2157250" y="4640907"/>
              <a:ext cx="321564" cy="224536"/>
            </a:xfrm>
            <a:prstGeom prst="rect">
              <a:avLst/>
            </a:prstGeom>
          </p:spPr>
        </p:pic>
        <p:pic>
          <p:nvPicPr>
            <p:cNvPr id="8" name="Picture 7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1695592" y="4634204"/>
              <a:ext cx="321564" cy="224536"/>
            </a:xfrm>
            <a:prstGeom prst="rect">
              <a:avLst/>
            </a:prstGeom>
          </p:spPr>
        </p:pic>
        <p:pic>
          <p:nvPicPr>
            <p:cNvPr id="9" name="Picture 8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1112782" y="4633392"/>
              <a:ext cx="321564" cy="224536"/>
            </a:xfrm>
            <a:prstGeom prst="rect">
              <a:avLst/>
            </a:prstGeom>
          </p:spPr>
        </p:pic>
        <p:pic>
          <p:nvPicPr>
            <p:cNvPr id="10" name="Picture 9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1110204" y="5349083"/>
              <a:ext cx="321564" cy="224536"/>
            </a:xfrm>
            <a:prstGeom prst="rect">
              <a:avLst/>
            </a:prstGeom>
          </p:spPr>
        </p:pic>
        <p:pic>
          <p:nvPicPr>
            <p:cNvPr id="11" name="Picture 10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1672476" y="5349084"/>
              <a:ext cx="321564" cy="224536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568532" y="1663490"/>
              <a:ext cx="2301709" cy="1160355"/>
            </a:xfrm>
            <a:prstGeom prst="rect">
              <a:avLst/>
            </a:prstGeom>
            <a:gradFill>
              <a:gsLst>
                <a:gs pos="0">
                  <a:schemeClr val="tx2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68532" y="3220720"/>
              <a:ext cx="2301709" cy="432171"/>
            </a:xfrm>
            <a:prstGeom prst="rect">
              <a:avLst/>
            </a:prstGeom>
            <a:gradFill>
              <a:gsLst>
                <a:gs pos="0">
                  <a:schemeClr val="tx2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" name="Picture 13" descr="trans-switch-1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2919" y="5158859"/>
              <a:ext cx="232597" cy="145373"/>
            </a:xfrm>
            <a:prstGeom prst="rect">
              <a:avLst/>
            </a:prstGeom>
          </p:spPr>
        </p:pic>
        <p:pic>
          <p:nvPicPr>
            <p:cNvPr id="15" name="Picture 14" descr="trans-switch-1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2919" y="4444359"/>
              <a:ext cx="232597" cy="145373"/>
            </a:xfrm>
            <a:prstGeom prst="rect">
              <a:avLst/>
            </a:prstGeom>
          </p:spPr>
        </p:pic>
        <p:sp>
          <p:nvSpPr>
            <p:cNvPr id="16" name="Isosceles Triangle 15"/>
            <p:cNvSpPr/>
            <p:nvPr/>
          </p:nvSpPr>
          <p:spPr>
            <a:xfrm>
              <a:off x="143614" y="1379796"/>
              <a:ext cx="2879541" cy="193054"/>
            </a:xfrm>
            <a:prstGeom prst="triangle">
              <a:avLst>
                <a:gd name="adj" fmla="val 77087"/>
              </a:avLst>
            </a:prstGeom>
            <a:solidFill>
              <a:srgbClr val="3366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/>
            <p:cNvSpPr/>
            <p:nvPr/>
          </p:nvSpPr>
          <p:spPr>
            <a:xfrm>
              <a:off x="3139356" y="404556"/>
              <a:ext cx="5913758" cy="5840167"/>
            </a:xfrm>
            <a:prstGeom prst="ellips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" name="Picture 17" descr="trans-cambrionix-1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9540" y="2917029"/>
              <a:ext cx="2040811" cy="1607620"/>
            </a:xfrm>
            <a:prstGeom prst="rect">
              <a:avLst/>
            </a:prstGeom>
          </p:spPr>
        </p:pic>
        <p:pic>
          <p:nvPicPr>
            <p:cNvPr id="19" name="Picture 18" descr="trans-switch-1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8199" y="3801166"/>
              <a:ext cx="1832961" cy="1145600"/>
            </a:xfrm>
            <a:prstGeom prst="rect">
              <a:avLst/>
            </a:prstGeom>
          </p:spPr>
        </p:pic>
        <p:pic>
          <p:nvPicPr>
            <p:cNvPr id="20" name="Picture 19" descr="trans-cubietruck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4176" y="260283"/>
              <a:ext cx="1821565" cy="1217443"/>
            </a:xfrm>
            <a:prstGeom prst="rect">
              <a:avLst/>
            </a:prstGeom>
          </p:spPr>
        </p:pic>
        <p:pic>
          <p:nvPicPr>
            <p:cNvPr id="21" name="Picture 20" descr="trans-switch-1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7868" y="730517"/>
              <a:ext cx="1832961" cy="1145600"/>
            </a:xfrm>
            <a:prstGeom prst="rect">
              <a:avLst/>
            </a:prstGeom>
          </p:spPr>
        </p:pic>
        <p:cxnSp>
          <p:nvCxnSpPr>
            <p:cNvPr id="22" name="Straight Connector 21"/>
            <p:cNvCxnSpPr/>
            <p:nvPr/>
          </p:nvCxnSpPr>
          <p:spPr>
            <a:xfrm flipV="1">
              <a:off x="4859250" y="1622994"/>
              <a:ext cx="1728124" cy="1446747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4569887" y="2420303"/>
              <a:ext cx="107507" cy="496726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5127263" y="3005429"/>
              <a:ext cx="801007" cy="345625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5389742" y="3351054"/>
              <a:ext cx="1430730" cy="160750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5116853" y="3819346"/>
              <a:ext cx="521276" cy="166671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859250" y="4074429"/>
              <a:ext cx="1141367" cy="964512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 flipV="1">
              <a:off x="4569887" y="4299479"/>
              <a:ext cx="289364" cy="321512"/>
            </a:xfrm>
            <a:prstGeom prst="line">
              <a:avLst/>
            </a:prstGeom>
            <a:ln w="44450">
              <a:solidFill>
                <a:srgbClr val="0000FF"/>
              </a:solidFill>
              <a:headEnd type="non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H="1">
              <a:off x="5578199" y="1268036"/>
              <a:ext cx="562718" cy="191764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6884773" y="1695017"/>
              <a:ext cx="0" cy="402186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7608175" y="1876116"/>
              <a:ext cx="232778" cy="659403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H="1" flipV="1">
              <a:off x="7840954" y="1675024"/>
              <a:ext cx="675492" cy="1242005"/>
            </a:xfrm>
            <a:prstGeom prst="line">
              <a:avLst/>
            </a:prstGeom>
            <a:ln w="44450">
              <a:solidFill>
                <a:srgbClr val="008000"/>
              </a:solidFill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7330780" y="2917029"/>
              <a:ext cx="1185666" cy="1068988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non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5317404" y="4564161"/>
              <a:ext cx="401103" cy="145242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6402507" y="4838004"/>
              <a:ext cx="0" cy="329537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395741" y="905179"/>
              <a:ext cx="2926387" cy="0"/>
            </a:xfrm>
            <a:prstGeom prst="line">
              <a:avLst/>
            </a:prstGeom>
            <a:ln w="44450">
              <a:solidFill>
                <a:srgbClr val="008000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 rot="2510307">
              <a:off x="3140751" y="4221924"/>
              <a:ext cx="1264639" cy="6350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i="1" dirty="0" err="1" smtClean="0">
                  <a:latin typeface="Arial"/>
                  <a:cs typeface="Arial"/>
                </a:rPr>
                <a:t>Cambrionix</a:t>
              </a:r>
              <a:endParaRPr lang="en-GB" sz="1000" i="1" dirty="0">
                <a:latin typeface="Arial"/>
                <a:cs typeface="Arial"/>
              </a:endParaRPr>
            </a:p>
            <a:p>
              <a:pPr algn="ctr"/>
              <a:r>
                <a:rPr lang="en-GB" sz="1000" dirty="0" smtClean="0">
                  <a:latin typeface="Arial"/>
                  <a:cs typeface="Arial"/>
                </a:rPr>
                <a:t>(power)</a:t>
              </a:r>
              <a:endParaRPr lang="en-GB" sz="1000" dirty="0">
                <a:latin typeface="Arial"/>
                <a:cs typeface="Arial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 rot="18800892">
              <a:off x="5788866" y="5526374"/>
              <a:ext cx="1415646" cy="5862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i="1" dirty="0" err="1" smtClean="0">
                  <a:latin typeface="Arial"/>
                  <a:cs typeface="Arial"/>
                </a:rPr>
                <a:t>CubieBoard</a:t>
              </a:r>
              <a:endParaRPr lang="en-GB" sz="1000" i="1" dirty="0">
                <a:latin typeface="Arial"/>
                <a:cs typeface="Arial"/>
              </a:endParaRPr>
            </a:p>
            <a:p>
              <a:pPr algn="ctr"/>
              <a:r>
                <a:rPr lang="en-GB" sz="1000" dirty="0" smtClean="0">
                  <a:latin typeface="Arial"/>
                  <a:cs typeface="Arial"/>
                </a:rPr>
                <a:t>(worker)</a:t>
              </a:r>
              <a:endParaRPr lang="en-GB" sz="1000" dirty="0">
                <a:latin typeface="Arial"/>
                <a:cs typeface="Arial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 rot="19221073">
              <a:off x="6824396" y="4600772"/>
              <a:ext cx="792612" cy="3908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 smtClean="0">
                  <a:latin typeface="Arial"/>
                  <a:cs typeface="Arial"/>
                </a:rPr>
                <a:t>switch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229403" y="327096"/>
              <a:ext cx="1261152" cy="6350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i="1" dirty="0" err="1" smtClean="0">
                  <a:latin typeface="Arial"/>
                  <a:cs typeface="Arial"/>
                </a:rPr>
                <a:t>CubieTruck</a:t>
              </a:r>
              <a:endParaRPr lang="en-GB" sz="1000" i="1" dirty="0" smtClean="0">
                <a:latin typeface="Arial"/>
                <a:cs typeface="Arial"/>
              </a:endParaRPr>
            </a:p>
            <a:p>
              <a:pPr algn="ctr"/>
              <a:r>
                <a:rPr lang="en-GB" sz="1000" dirty="0" smtClean="0">
                  <a:latin typeface="Arial"/>
                  <a:cs typeface="Arial"/>
                </a:rPr>
                <a:t>(master)</a:t>
              </a:r>
              <a:endParaRPr lang="en-GB" sz="1000" dirty="0">
                <a:latin typeface="Arial"/>
                <a:cs typeface="Arial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 rot="3703991">
              <a:off x="7729955" y="2132404"/>
              <a:ext cx="1367852" cy="3607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>
                  <a:latin typeface="Arial"/>
                  <a:cs typeface="Arial"/>
                </a:rPr>
                <a:t>n</a:t>
              </a:r>
              <a:r>
                <a:rPr lang="en-GB" sz="1000" dirty="0" smtClean="0">
                  <a:latin typeface="Arial"/>
                  <a:cs typeface="Arial"/>
                </a:rPr>
                <a:t>etwork link</a:t>
              </a:r>
              <a:endParaRPr lang="en-GB" sz="1000" dirty="0">
                <a:latin typeface="Arial"/>
                <a:cs typeface="Arial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 rot="19161702">
              <a:off x="5038157" y="1998288"/>
              <a:ext cx="1116479" cy="3908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>
                  <a:latin typeface="Arial"/>
                  <a:cs typeface="Arial"/>
                </a:rPr>
                <a:t>p</a:t>
              </a:r>
              <a:r>
                <a:rPr lang="en-GB" sz="1000" dirty="0" smtClean="0">
                  <a:latin typeface="Arial"/>
                  <a:cs typeface="Arial"/>
                </a:rPr>
                <a:t>ower link</a:t>
              </a:r>
              <a:endParaRPr lang="en-GB" sz="1000" dirty="0">
                <a:latin typeface="Arial"/>
                <a:cs typeface="Arial"/>
              </a:endParaRPr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3333750" y="1230847"/>
              <a:ext cx="762511" cy="1639294"/>
            </a:xfrm>
            <a:prstGeom prst="line">
              <a:avLst/>
            </a:prstGeom>
            <a:ln w="44450">
              <a:solidFill>
                <a:srgbClr val="660066"/>
              </a:solidFill>
              <a:headEnd type="triangl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 rot="3963521">
              <a:off x="2937408" y="1770061"/>
              <a:ext cx="1877040" cy="3607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 smtClean="0">
                  <a:latin typeface="Arial"/>
                  <a:cs typeface="Arial"/>
                </a:rPr>
                <a:t>power control link</a:t>
              </a:r>
              <a:endParaRPr lang="en-GB" sz="1000" dirty="0">
                <a:latin typeface="Arial"/>
                <a:cs typeface="Arial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62631" y="5736543"/>
              <a:ext cx="2860524" cy="43968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/>
                  </a:solidFill>
                  <a:latin typeface="Arial"/>
                  <a:cs typeface="Arial"/>
                </a:rPr>
                <a:t>virtual world</a:t>
              </a:r>
              <a:endParaRPr lang="en-GB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 rot="16200000">
              <a:off x="-221121" y="2142203"/>
              <a:ext cx="1160356" cy="20292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900" dirty="0">
                  <a:solidFill>
                    <a:schemeClr val="bg1"/>
                  </a:solidFill>
                </a:rPr>
                <a:t>w</a:t>
              </a:r>
              <a:r>
                <a:rPr lang="en-GB" sz="900" dirty="0" smtClean="0">
                  <a:solidFill>
                    <a:schemeClr val="bg1"/>
                  </a:solidFill>
                </a:rPr>
                <a:t>eb interface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 rot="16200000">
              <a:off x="-495017" y="4731653"/>
              <a:ext cx="1708151" cy="40585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900" dirty="0" smtClean="0">
                  <a:solidFill>
                    <a:schemeClr val="bg1"/>
                  </a:solidFill>
                </a:rPr>
                <a:t>abstract syntax graph (runtime model)</a:t>
              </a:r>
              <a:endParaRPr lang="en-GB" sz="900" dirty="0">
                <a:solidFill>
                  <a:schemeClr val="bg1"/>
                </a:solidFill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 rot="18468607">
              <a:off x="4419363" y="1716337"/>
              <a:ext cx="4477608" cy="391570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ctr" anchorCtr="0">
              <a:prstTxWarp prst="textArchDown">
                <a:avLst>
                  <a:gd name="adj" fmla="val 20015246"/>
                </a:avLst>
              </a:prstTxWarp>
              <a:spAutoFit/>
            </a:bodyPr>
            <a:lstStyle/>
            <a:p>
              <a:pPr algn="ctr"/>
              <a:r>
                <a:rPr lang="en-US" sz="2400" cap="none" spc="0" dirty="0" smtClean="0">
                  <a:ln w="12700">
                    <a:noFill/>
                    <a:prstDash val="solid"/>
                  </a:ln>
                  <a:solidFill>
                    <a:schemeClr val="bg1"/>
                  </a:solidFill>
                  <a:effectLst/>
                  <a:latin typeface="Arial"/>
                  <a:cs typeface="Arial"/>
                </a:rPr>
                <a:t>real world</a:t>
              </a:r>
              <a:endParaRPr lang="en-US" sz="2400" cap="none" spc="0" dirty="0">
                <a:ln w="12700">
                  <a:noFill/>
                  <a:prstDash val="solid"/>
                </a:ln>
                <a:solidFill>
                  <a:schemeClr val="bg1"/>
                </a:solidFill>
                <a:effectLst/>
                <a:latin typeface="Arial"/>
                <a:cs typeface="Arial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62765" y="5600542"/>
              <a:ext cx="156185" cy="71406"/>
            </a:xfrm>
            <a:prstGeom prst="rect">
              <a:avLst/>
            </a:prstGeom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242448" y="5600542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700189" y="4893509"/>
              <a:ext cx="306693" cy="71406"/>
            </a:xfrm>
            <a:prstGeom prst="rect">
              <a:avLst/>
            </a:prstGeom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779872" y="4893509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932272" y="4893959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161847" y="4893959"/>
              <a:ext cx="460985" cy="71406"/>
            </a:xfrm>
            <a:prstGeom prst="rect">
              <a:avLst/>
            </a:prstGeom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241530" y="4893959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2393930" y="4894409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546330" y="4894409"/>
              <a:ext cx="76502" cy="71406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2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162765" y="4890334"/>
              <a:ext cx="79683" cy="71406"/>
            </a:xfrm>
            <a:prstGeom prst="rect">
              <a:avLst/>
            </a:prstGeom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9" name="Straight Connector 58"/>
            <p:cNvCxnSpPr>
              <a:stCxn id="70" idx="0"/>
              <a:endCxn id="67" idx="3"/>
            </p:cNvCxnSpPr>
            <p:nvPr/>
          </p:nvCxnSpPr>
          <p:spPr>
            <a:xfrm flipV="1">
              <a:off x="1127007" y="4650899"/>
              <a:ext cx="222559" cy="124817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68" idx="0"/>
              <a:endCxn id="67" idx="4"/>
            </p:cNvCxnSpPr>
            <p:nvPr/>
          </p:nvCxnSpPr>
          <p:spPr>
            <a:xfrm flipV="1">
              <a:off x="1403023" y="4672913"/>
              <a:ext cx="0" cy="558633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69" idx="0"/>
              <a:endCxn id="67" idx="5"/>
            </p:cNvCxnSpPr>
            <p:nvPr/>
          </p:nvCxnSpPr>
          <p:spPr>
            <a:xfrm flipH="1" flipV="1">
              <a:off x="1456480" y="4650899"/>
              <a:ext cx="242493" cy="124817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71" idx="0"/>
              <a:endCxn id="67" idx="5"/>
            </p:cNvCxnSpPr>
            <p:nvPr/>
          </p:nvCxnSpPr>
          <p:spPr>
            <a:xfrm flipH="1" flipV="1">
              <a:off x="1456480" y="4650899"/>
              <a:ext cx="703316" cy="124817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72" idx="0"/>
              <a:endCxn id="68" idx="3"/>
            </p:cNvCxnSpPr>
            <p:nvPr/>
          </p:nvCxnSpPr>
          <p:spPr>
            <a:xfrm flipV="1">
              <a:off x="1127007" y="5359853"/>
              <a:ext cx="222559" cy="126071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73" idx="1"/>
              <a:endCxn id="68" idx="5"/>
            </p:cNvCxnSpPr>
            <p:nvPr/>
          </p:nvCxnSpPr>
          <p:spPr>
            <a:xfrm flipH="1" flipV="1">
              <a:off x="1456480" y="5359853"/>
              <a:ext cx="189036" cy="148085"/>
            </a:xfrm>
            <a:prstGeom prst="line">
              <a:avLst/>
            </a:prstGeom>
            <a:ln w="22225">
              <a:solidFill>
                <a:srgbClr val="008000">
                  <a:alpha val="50000"/>
                </a:srgbClr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67" idx="0"/>
              <a:endCxn id="66" idx="4"/>
            </p:cNvCxnSpPr>
            <p:nvPr/>
          </p:nvCxnSpPr>
          <p:spPr>
            <a:xfrm flipV="1">
              <a:off x="1403023" y="4274950"/>
              <a:ext cx="0" cy="247642"/>
            </a:xfrm>
            <a:prstGeom prst="line">
              <a:avLst/>
            </a:prstGeom>
            <a:ln w="22225">
              <a:solidFill>
                <a:srgbClr val="008000"/>
              </a:solidFill>
              <a:headEnd type="none"/>
              <a:tailEnd type="none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/>
            <p:cNvSpPr/>
            <p:nvPr/>
          </p:nvSpPr>
          <p:spPr>
            <a:xfrm>
              <a:off x="1327423" y="4124629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Oval 66"/>
            <p:cNvSpPr/>
            <p:nvPr/>
          </p:nvSpPr>
          <p:spPr>
            <a:xfrm>
              <a:off x="1327423" y="4522592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Oval 67"/>
            <p:cNvSpPr/>
            <p:nvPr/>
          </p:nvSpPr>
          <p:spPr>
            <a:xfrm>
              <a:off x="1327423" y="5231546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/>
            <p:cNvSpPr/>
            <p:nvPr/>
          </p:nvSpPr>
          <p:spPr>
            <a:xfrm>
              <a:off x="1623373" y="4775716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/>
            <p:cNvSpPr/>
            <p:nvPr/>
          </p:nvSpPr>
          <p:spPr>
            <a:xfrm>
              <a:off x="1051407" y="4775716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Oval 70"/>
            <p:cNvSpPr/>
            <p:nvPr/>
          </p:nvSpPr>
          <p:spPr>
            <a:xfrm>
              <a:off x="2084196" y="4775716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Oval 71"/>
            <p:cNvSpPr/>
            <p:nvPr/>
          </p:nvSpPr>
          <p:spPr>
            <a:xfrm>
              <a:off x="1051407" y="5485924"/>
              <a:ext cx="151200" cy="15032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/>
            <p:cNvSpPr/>
            <p:nvPr/>
          </p:nvSpPr>
          <p:spPr>
            <a:xfrm>
              <a:off x="1623373" y="5485924"/>
              <a:ext cx="151200" cy="150321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4" name="Straight Connector 73"/>
            <p:cNvCxnSpPr>
              <a:stCxn id="70" idx="6"/>
              <a:endCxn id="69" idx="2"/>
            </p:cNvCxnSpPr>
            <p:nvPr/>
          </p:nvCxnSpPr>
          <p:spPr>
            <a:xfrm>
              <a:off x="1202607" y="4850877"/>
              <a:ext cx="420766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prstDash val="sysDot"/>
              <a:headEnd type="none"/>
              <a:tailEnd type="triangle" w="sm" len="lg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>
              <a:stCxn id="70" idx="4"/>
              <a:endCxn id="72" idx="0"/>
            </p:cNvCxnSpPr>
            <p:nvPr/>
          </p:nvCxnSpPr>
          <p:spPr>
            <a:xfrm>
              <a:off x="1127007" y="4926037"/>
              <a:ext cx="0" cy="559887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prstDash val="sysDot"/>
              <a:headEnd type="none"/>
              <a:tailEnd type="triangle" w="sm" len="lg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Lightning Bolt 75"/>
            <p:cNvSpPr/>
            <p:nvPr/>
          </p:nvSpPr>
          <p:spPr>
            <a:xfrm rot="20541596">
              <a:off x="1209428" y="313729"/>
              <a:ext cx="545764" cy="628649"/>
            </a:xfrm>
            <a:prstGeom prst="lightningBolt">
              <a:avLst/>
            </a:prstGeom>
            <a:gradFill>
              <a:gsLst>
                <a:gs pos="0">
                  <a:srgbClr val="FF0000"/>
                </a:gs>
                <a:gs pos="100000">
                  <a:schemeClr val="bg1"/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162631" y="486523"/>
              <a:ext cx="1343157" cy="78165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800" dirty="0" smtClean="0"/>
                <a:t>events</a:t>
              </a:r>
            </a:p>
            <a:p>
              <a:pPr algn="ctr"/>
              <a:r>
                <a:rPr lang="en-GB" sz="800" dirty="0" smtClean="0"/>
                <a:t>(indexing requests,</a:t>
              </a:r>
            </a:p>
            <a:p>
              <a:pPr algn="ctr"/>
              <a:r>
                <a:rPr lang="en-GB" sz="800" dirty="0" smtClean="0"/>
                <a:t>device removed/unavailable, etc.)</a:t>
              </a:r>
              <a:endParaRPr lang="en-GB" sz="800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024550" y="2898383"/>
              <a:ext cx="597884" cy="19541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800" dirty="0">
                  <a:solidFill>
                    <a:schemeClr val="bg1"/>
                  </a:solidFill>
                </a:rPr>
                <a:t>o</a:t>
              </a:r>
              <a:r>
                <a:rPr lang="en-GB" sz="800" dirty="0" smtClean="0">
                  <a:solidFill>
                    <a:schemeClr val="bg1"/>
                  </a:solidFill>
                </a:rPr>
                <a:t>bserve</a:t>
              </a:r>
              <a:endParaRPr lang="en-GB" sz="800" dirty="0">
                <a:solidFill>
                  <a:schemeClr val="bg1"/>
                </a:solidFill>
              </a:endParaRPr>
            </a:p>
          </p:txBody>
        </p:sp>
        <p:pic>
          <p:nvPicPr>
            <p:cNvPr id="79" name="Picture 78" descr="wikipedia-logo-v2-e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2791" y="4980879"/>
              <a:ext cx="684284" cy="785557"/>
            </a:xfrm>
            <a:prstGeom prst="rect">
              <a:avLst/>
            </a:prstGeom>
          </p:spPr>
        </p:pic>
        <p:cxnSp>
          <p:nvCxnSpPr>
            <p:cNvPr id="80" name="Straight Connector 79"/>
            <p:cNvCxnSpPr/>
            <p:nvPr/>
          </p:nvCxnSpPr>
          <p:spPr>
            <a:xfrm flipH="1" flipV="1">
              <a:off x="1208850" y="4929576"/>
              <a:ext cx="1061275" cy="229283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sysDot"/>
              <a:headEnd type="triangle" w="sm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>
              <a:off x="1202608" y="5391115"/>
              <a:ext cx="1209152" cy="245130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sysDot"/>
              <a:headEnd type="triangle" w="sm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H="1" flipV="1">
              <a:off x="1753143" y="4935925"/>
              <a:ext cx="516982" cy="423928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sysDot"/>
              <a:headEnd type="triangle" w="sm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H="1" flipV="1">
              <a:off x="2206298" y="4939101"/>
              <a:ext cx="321920" cy="212769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sysDot"/>
              <a:headEnd type="triangle" w="sm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774573" y="2791750"/>
              <a:ext cx="0" cy="479080"/>
            </a:xfrm>
            <a:prstGeom prst="line">
              <a:avLst/>
            </a:prstGeom>
            <a:ln w="73025">
              <a:solidFill>
                <a:schemeClr val="bg1"/>
              </a:solidFill>
              <a:headEnd type="none" w="sm" len="sm"/>
              <a:tailEnd type="triangle" w="sm" len="sm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ectangle 84"/>
            <p:cNvSpPr/>
            <p:nvPr/>
          </p:nvSpPr>
          <p:spPr>
            <a:xfrm>
              <a:off x="627756" y="3270830"/>
              <a:ext cx="2199319" cy="194762"/>
            </a:xfrm>
            <a:prstGeom prst="rect">
              <a:avLst/>
            </a:prstGeom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TextBox 85"/>
            <p:cNvSpPr txBox="1"/>
            <p:nvPr/>
          </p:nvSpPr>
          <p:spPr>
            <a:xfrm rot="16200000">
              <a:off x="-99048" y="3328424"/>
              <a:ext cx="916210" cy="20292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900" dirty="0" smtClean="0">
                  <a:solidFill>
                    <a:schemeClr val="bg1"/>
                  </a:solidFill>
                </a:rPr>
                <a:t>controller</a:t>
              </a:r>
              <a:endParaRPr lang="en-GB" sz="900" dirty="0">
                <a:solidFill>
                  <a:schemeClr val="bg1"/>
                </a:solidFill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568533" y="3454955"/>
              <a:ext cx="2301708" cy="19541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800" dirty="0" smtClean="0"/>
                <a:t>event queue &amp; dispatch</a:t>
              </a:r>
              <a:endParaRPr lang="en-GB" sz="800" dirty="0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847264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1286280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rgbClr val="008000"/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1724891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rgbClr val="008000"/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944399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1066772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3" name="Straight Connector 92"/>
            <p:cNvCxnSpPr/>
            <p:nvPr/>
          </p:nvCxnSpPr>
          <p:spPr>
            <a:xfrm flipH="1">
              <a:off x="1768223" y="3620606"/>
              <a:ext cx="1" cy="514514"/>
            </a:xfrm>
            <a:prstGeom prst="line">
              <a:avLst/>
            </a:prstGeom>
            <a:ln w="73025">
              <a:solidFill>
                <a:schemeClr val="bg1"/>
              </a:solidFill>
              <a:headEnd type="triangle" w="sm" len="sm"/>
              <a:tailEnd type="triangle" w="sm" len="sm"/>
            </a:ln>
            <a:effectLst>
              <a:outerShdw blurRad="49530" dist="58039" dir="5400000" sx="104000" sy="104000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Rectangle 93"/>
            <p:cNvSpPr/>
            <p:nvPr/>
          </p:nvSpPr>
          <p:spPr>
            <a:xfrm>
              <a:off x="2387557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604956" y="3270830"/>
              <a:ext cx="219508" cy="195212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16200000" scaled="0"/>
              <a:tileRect/>
            </a:gradFill>
            <a:ln w="6350" cap="flat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748376" y="3662662"/>
              <a:ext cx="976514" cy="39082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GB" sz="800" dirty="0" smtClean="0">
                  <a:solidFill>
                    <a:schemeClr val="bg1"/>
                  </a:solidFill>
                </a:rPr>
                <a:t>updates (rewrites)</a:t>
              </a:r>
              <a:endParaRPr lang="en-GB" sz="800" dirty="0">
                <a:solidFill>
                  <a:schemeClr val="bg1"/>
                </a:solidFill>
              </a:endParaRPr>
            </a:p>
          </p:txBody>
        </p:sp>
        <p:pic>
          <p:nvPicPr>
            <p:cNvPr id="97" name="Picture 96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4214181" y="4678439"/>
              <a:ext cx="1338309" cy="934491"/>
            </a:xfrm>
            <a:prstGeom prst="rect">
              <a:avLst/>
            </a:prstGeom>
          </p:spPr>
        </p:pic>
        <p:pic>
          <p:nvPicPr>
            <p:cNvPr id="98" name="Picture 97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5284157" y="5115170"/>
              <a:ext cx="1338309" cy="934491"/>
            </a:xfrm>
            <a:prstGeom prst="rect">
              <a:avLst/>
            </a:prstGeom>
          </p:spPr>
        </p:pic>
        <p:pic>
          <p:nvPicPr>
            <p:cNvPr id="99" name="Picture 98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6699579" y="2513089"/>
              <a:ext cx="1338309" cy="934491"/>
            </a:xfrm>
            <a:prstGeom prst="rect">
              <a:avLst/>
            </a:prstGeom>
          </p:spPr>
        </p:pic>
        <p:pic>
          <p:nvPicPr>
            <p:cNvPr id="100" name="Picture 99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5766985" y="2068272"/>
              <a:ext cx="1338309" cy="934491"/>
            </a:xfrm>
            <a:prstGeom prst="rect">
              <a:avLst/>
            </a:prstGeom>
          </p:spPr>
        </p:pic>
        <p:pic>
          <p:nvPicPr>
            <p:cNvPr id="101" name="Picture 100" descr="cubieboard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1746">
              <a:off x="4445549" y="1415938"/>
              <a:ext cx="1338309" cy="934491"/>
            </a:xfrm>
            <a:prstGeom prst="rect">
              <a:avLst/>
            </a:prstGeom>
          </p:spPr>
        </p:pic>
        <p:pic>
          <p:nvPicPr>
            <p:cNvPr id="102" name="Picture 101" descr="scenario-batman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421" y="2586842"/>
              <a:ext cx="2259396" cy="191949"/>
            </a:xfrm>
            <a:prstGeom prst="rect">
              <a:avLst/>
            </a:prstGeom>
          </p:spPr>
        </p:pic>
        <p:pic>
          <p:nvPicPr>
            <p:cNvPr id="103" name="Picture 102" descr="scenario-dash-power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421" y="1663491"/>
              <a:ext cx="2263062" cy="432585"/>
            </a:xfrm>
            <a:prstGeom prst="rect">
              <a:avLst/>
            </a:prstGeom>
          </p:spPr>
        </p:pic>
        <p:pic>
          <p:nvPicPr>
            <p:cNvPr id="104" name="Picture 103" descr="scenario-robin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421" y="2353828"/>
              <a:ext cx="2263062" cy="192260"/>
            </a:xfrm>
            <a:prstGeom prst="rect">
              <a:avLst/>
            </a:prstGeom>
          </p:spPr>
        </p:pic>
        <p:pic>
          <p:nvPicPr>
            <p:cNvPr id="105" name="Picture 104" descr="scenario-waster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421" y="2113650"/>
              <a:ext cx="2264946" cy="192421"/>
            </a:xfrm>
            <a:prstGeom prst="rect">
              <a:avLst/>
            </a:prstGeom>
          </p:spPr>
        </p:pic>
      </p:grpSp>
      <p:sp>
        <p:nvSpPr>
          <p:cNvPr id="106" name="Content Placeholder 2"/>
          <p:cNvSpPr>
            <a:spLocks noGrp="1"/>
          </p:cNvSpPr>
          <p:nvPr>
            <p:ph idx="1"/>
          </p:nvPr>
        </p:nvSpPr>
        <p:spPr>
          <a:xfrm>
            <a:off x="6686550" y="2043404"/>
            <a:ext cx="2724150" cy="3112797"/>
          </a:xfrm>
        </p:spPr>
        <p:txBody>
          <a:bodyPr>
            <a:normAutofit fontScale="62500" lnSpcReduction="20000"/>
          </a:bodyPr>
          <a:lstStyle/>
          <a:p>
            <a:pPr marL="0" indent="0" algn="ctr">
              <a:buNone/>
            </a:pPr>
            <a:r>
              <a:rPr lang="en-GB" b="1" dirty="0" smtClean="0"/>
              <a:t>Reference</a:t>
            </a:r>
          </a:p>
          <a:p>
            <a:pPr marL="0" indent="0" algn="ctr">
              <a:buNone/>
            </a:pPr>
            <a:r>
              <a:rPr lang="en-GB" dirty="0" smtClean="0"/>
              <a:t>Christoff Bürger et al.</a:t>
            </a:r>
          </a:p>
          <a:p>
            <a:pPr marL="0" indent="0" algn="ctr">
              <a:buNone/>
            </a:pPr>
            <a:r>
              <a:rPr lang="en-GB" i="1" cap="small" dirty="0" smtClean="0"/>
              <a:t>Using Reference Attribute Grammar-Controlled Rewriting for Energy Auto-Tuning</a:t>
            </a:r>
          </a:p>
          <a:p>
            <a:pPr marL="0" indent="0" algn="ctr">
              <a:buNone/>
            </a:pPr>
            <a:r>
              <a:rPr lang="en-GB" dirty="0"/>
              <a:t>10th International Workshop on Models@</a:t>
            </a:r>
            <a:r>
              <a:rPr lang="en-GB" dirty="0" smtClean="0"/>
              <a:t>run.time,</a:t>
            </a:r>
          </a:p>
          <a:p>
            <a:pPr marL="0" indent="0" algn="ctr">
              <a:buNone/>
            </a:pPr>
            <a:r>
              <a:rPr lang="en-GB" dirty="0" smtClean="0"/>
              <a:t>CEUR-</a:t>
            </a:r>
            <a:r>
              <a:rPr lang="en-GB" dirty="0" err="1" smtClean="0"/>
              <a:t>WS.org</a:t>
            </a:r>
            <a:r>
              <a:rPr lang="en-GB" dirty="0" smtClean="0"/>
              <a:t>, 2015</a:t>
            </a:r>
            <a:endParaRPr lang="en-GB" dirty="0"/>
          </a:p>
        </p:txBody>
      </p:sp>
      <p:sp>
        <p:nvSpPr>
          <p:cNvPr id="107" name="Content Placeholder 4"/>
          <p:cNvSpPr txBox="1">
            <a:spLocks/>
          </p:cNvSpPr>
          <p:nvPr/>
        </p:nvSpPr>
        <p:spPr>
          <a:xfrm>
            <a:off x="492299" y="5482064"/>
            <a:ext cx="8915400" cy="8806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GB" i="1" dirty="0" smtClean="0"/>
              <a:t>RACR</a:t>
            </a:r>
            <a:r>
              <a:rPr lang="en-GB" dirty="0" smtClean="0"/>
              <a:t> solution: incremental energy efficient 	scheduling of indexing tasks.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1384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Intention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What are you up to?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0567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RAG-controlled rewriting for incremental runtime models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925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 smtClean="0"/>
              <a:t>world model &amp; controller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Intended application: runtime models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Left Brace 13"/>
          <p:cNvSpPr/>
          <p:nvPr/>
        </p:nvSpPr>
        <p:spPr>
          <a:xfrm rot="16200000">
            <a:off x="3479091" y="4257866"/>
            <a:ext cx="344396" cy="201644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/>
          <p:cNvSpPr txBox="1"/>
          <p:nvPr/>
        </p:nvSpPr>
        <p:spPr>
          <a:xfrm>
            <a:off x="2622963" y="5438286"/>
            <a:ext cx="2070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analyses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3756025" y="3985034"/>
            <a:ext cx="906017" cy="932365"/>
            <a:chOff x="3467100" y="3985033"/>
            <a:chExt cx="836323" cy="932365"/>
          </a:xfrm>
        </p:grpSpPr>
        <p:sp>
          <p:nvSpPr>
            <p:cNvPr id="47" name="Rectangle 46"/>
            <p:cNvSpPr/>
            <p:nvPr/>
          </p:nvSpPr>
          <p:spPr>
            <a:xfrm>
              <a:off x="3829050" y="3985033"/>
              <a:ext cx="472038" cy="929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057650" y="4189700"/>
              <a:ext cx="245773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829050" y="4388595"/>
              <a:ext cx="474373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467100" y="4612028"/>
              <a:ext cx="836323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911600" y="4824407"/>
              <a:ext cx="391823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9" name="Rectangle 58"/>
          <p:cNvSpPr/>
          <p:nvPr/>
        </p:nvSpPr>
        <p:spPr>
          <a:xfrm>
            <a:off x="4674637" y="4078025"/>
            <a:ext cx="1028192" cy="929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/>
          <p:cNvSpPr/>
          <p:nvPr/>
        </p:nvSpPr>
        <p:spPr>
          <a:xfrm>
            <a:off x="4659512" y="4292993"/>
            <a:ext cx="511375" cy="929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/>
          <p:cNvSpPr/>
          <p:nvPr/>
        </p:nvSpPr>
        <p:spPr>
          <a:xfrm>
            <a:off x="4662041" y="4491888"/>
            <a:ext cx="772500" cy="9299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/>
          <p:cNvSpPr/>
          <p:nvPr/>
        </p:nvSpPr>
        <p:spPr>
          <a:xfrm>
            <a:off x="4662042" y="4711045"/>
            <a:ext cx="325354" cy="9299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Rectangle 63"/>
          <p:cNvSpPr/>
          <p:nvPr/>
        </p:nvSpPr>
        <p:spPr>
          <a:xfrm>
            <a:off x="4662041" y="4913547"/>
            <a:ext cx="511375" cy="8395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Rectangle 64"/>
          <p:cNvSpPr/>
          <p:nvPr/>
        </p:nvSpPr>
        <p:spPr>
          <a:xfrm>
            <a:off x="4662041" y="3913787"/>
            <a:ext cx="511375" cy="9299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/>
          <p:cNvSpPr txBox="1"/>
          <p:nvPr/>
        </p:nvSpPr>
        <p:spPr>
          <a:xfrm>
            <a:off x="6732236" y="1598136"/>
            <a:ext cx="25131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rgbClr val="7F7F7F"/>
                </a:solidFill>
              </a:rPr>
              <a:t>l</a:t>
            </a:r>
            <a:r>
              <a:rPr lang="en-GB" dirty="0" smtClean="0">
                <a:solidFill>
                  <a:srgbClr val="7F7F7F"/>
                </a:solidFill>
              </a:rPr>
              <a:t>imitations of application</a:t>
            </a:r>
          </a:p>
          <a:p>
            <a:pPr algn="ctr"/>
            <a:r>
              <a:rPr lang="en-GB" sz="1400" i="1" dirty="0" smtClean="0">
                <a:solidFill>
                  <a:srgbClr val="7F7F7F"/>
                </a:solidFill>
              </a:rPr>
              <a:t>open research question</a:t>
            </a:r>
            <a:endParaRPr lang="en-GB" sz="1400" i="1" dirty="0">
              <a:solidFill>
                <a:srgbClr val="7F7F7F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3133496" y="3853160"/>
            <a:ext cx="3006562" cy="1173595"/>
            <a:chOff x="2892458" y="3853159"/>
            <a:chExt cx="2775288" cy="1173595"/>
          </a:xfrm>
        </p:grpSpPr>
        <p:grpSp>
          <p:nvGrpSpPr>
            <p:cNvPr id="23" name="Group 22"/>
            <p:cNvGrpSpPr/>
            <p:nvPr/>
          </p:nvGrpSpPr>
          <p:grpSpPr>
            <a:xfrm>
              <a:off x="3803046" y="4052138"/>
              <a:ext cx="976430" cy="775890"/>
              <a:chOff x="6758911" y="3029366"/>
              <a:chExt cx="579103" cy="571501"/>
            </a:xfrm>
          </p:grpSpPr>
          <p:sp>
            <p:nvSpPr>
              <p:cNvPr id="7" name="Curved Left Arrow 6"/>
              <p:cNvSpPr/>
              <p:nvPr/>
            </p:nvSpPr>
            <p:spPr>
              <a:xfrm rot="16200000">
                <a:off x="6920943" y="2898044"/>
                <a:ext cx="285750" cy="548393"/>
              </a:xfrm>
              <a:prstGeom prst="curvedLeftArrow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Curved Left Arrow 70"/>
              <p:cNvSpPr/>
              <p:nvPr/>
            </p:nvSpPr>
            <p:spPr>
              <a:xfrm rot="5400000">
                <a:off x="6890233" y="3183795"/>
                <a:ext cx="285750" cy="548393"/>
              </a:xfrm>
              <a:prstGeom prst="curvedLeftArrow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3973953" y="4226476"/>
              <a:ext cx="6439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 smtClean="0"/>
                <a:t>RA</a:t>
              </a:r>
              <a:r>
                <a:rPr lang="en-GB" dirty="0" smtClean="0">
                  <a:solidFill>
                    <a:schemeClr val="bg1"/>
                  </a:solidFill>
                </a:rPr>
                <a:t>CR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892458" y="3853159"/>
              <a:ext cx="2775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 smtClean="0"/>
                <a:t>analyses guide transformations</a:t>
              </a:r>
              <a:endParaRPr lang="en-GB" sz="12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892458" y="4749755"/>
              <a:ext cx="2775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 smtClean="0">
                  <a:solidFill>
                    <a:srgbClr val="FFFFFF"/>
                  </a:solidFill>
                </a:rPr>
                <a:t>transformations invalidate analyses</a:t>
              </a:r>
              <a:endParaRPr lang="en-GB" sz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1481217" y="1149351"/>
            <a:ext cx="5306227" cy="2685026"/>
            <a:chOff x="1589527" y="1155701"/>
            <a:chExt cx="4898056" cy="2685026"/>
          </a:xfrm>
        </p:grpSpPr>
        <p:sp>
          <p:nvSpPr>
            <p:cNvPr id="66" name="Cloud 65"/>
            <p:cNvSpPr/>
            <p:nvPr/>
          </p:nvSpPr>
          <p:spPr>
            <a:xfrm>
              <a:off x="1589527" y="1663700"/>
              <a:ext cx="1795492" cy="7840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Cloud 66"/>
            <p:cNvSpPr/>
            <p:nvPr/>
          </p:nvSpPr>
          <p:spPr>
            <a:xfrm>
              <a:off x="3992834" y="1370547"/>
              <a:ext cx="2116089" cy="1169827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Cloud 67"/>
            <p:cNvSpPr/>
            <p:nvPr/>
          </p:nvSpPr>
          <p:spPr>
            <a:xfrm>
              <a:off x="4675634" y="1663700"/>
              <a:ext cx="1811949" cy="7840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Cloud 68"/>
            <p:cNvSpPr/>
            <p:nvPr/>
          </p:nvSpPr>
          <p:spPr>
            <a:xfrm>
              <a:off x="3752112" y="1155701"/>
              <a:ext cx="2164751" cy="11269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Cloud 69"/>
            <p:cNvSpPr/>
            <p:nvPr/>
          </p:nvSpPr>
          <p:spPr>
            <a:xfrm>
              <a:off x="2718399" y="1277937"/>
              <a:ext cx="2116089" cy="1169827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2" name="Straight Arrow Connector 71"/>
            <p:cNvCxnSpPr/>
            <p:nvPr/>
          </p:nvCxnSpPr>
          <p:spPr>
            <a:xfrm>
              <a:off x="3879188" y="2540374"/>
              <a:ext cx="625591" cy="1253262"/>
            </a:xfrm>
            <a:prstGeom prst="straightConnector1">
              <a:avLst/>
            </a:prstGeom>
            <a:ln w="44450" cap="flat">
              <a:gradFill flip="none" rotWithShape="1">
                <a:gsLst>
                  <a:gs pos="38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>
              <a:off x="3136900" y="2447764"/>
              <a:ext cx="688975" cy="139296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38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>
              <a:off x="2421196" y="2540374"/>
              <a:ext cx="684647" cy="130035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38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>
              <a:off x="4554933" y="2540374"/>
              <a:ext cx="631941" cy="130035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38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>
              <a:off x="5269784" y="2635250"/>
              <a:ext cx="537662" cy="1205477"/>
            </a:xfrm>
            <a:prstGeom prst="straightConnector1">
              <a:avLst/>
            </a:prstGeom>
            <a:ln w="44450" cap="flat">
              <a:gradFill flip="none" rotWithShape="1">
                <a:gsLst>
                  <a:gs pos="38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/>
          <p:cNvSpPr txBox="1"/>
          <p:nvPr/>
        </p:nvSpPr>
        <p:spPr>
          <a:xfrm>
            <a:off x="3011907" y="1312387"/>
            <a:ext cx="27247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800" dirty="0">
                <a:solidFill>
                  <a:schemeClr val="accent1">
                    <a:lumMod val="75000"/>
                  </a:schemeClr>
                </a:solidFill>
              </a:rPr>
              <a:t>r</a:t>
            </a:r>
            <a:r>
              <a:rPr lang="en-GB" sz="4800" dirty="0" smtClean="0">
                <a:solidFill>
                  <a:schemeClr val="accent1">
                    <a:lumMod val="75000"/>
                  </a:schemeClr>
                </a:solidFill>
              </a:rPr>
              <a:t>eal world</a:t>
            </a:r>
          </a:p>
        </p:txBody>
      </p:sp>
      <p:sp>
        <p:nvSpPr>
          <p:cNvPr id="80" name="Left Brace 79"/>
          <p:cNvSpPr/>
          <p:nvPr/>
        </p:nvSpPr>
        <p:spPr>
          <a:xfrm rot="16200000">
            <a:off x="5510662" y="4257866"/>
            <a:ext cx="344396" cy="201644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TextBox 80"/>
          <p:cNvSpPr txBox="1"/>
          <p:nvPr/>
        </p:nvSpPr>
        <p:spPr>
          <a:xfrm>
            <a:off x="4659513" y="5438989"/>
            <a:ext cx="2031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updates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990916" y="2802910"/>
            <a:ext cx="2775864" cy="58477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chemeClr val="accent1">
                    <a:lumMod val="75000"/>
                  </a:schemeClr>
                </a:solidFill>
              </a:rPr>
              <a:t>interactive, mutual-dependent analyses &amp; transformations</a:t>
            </a:r>
            <a:endParaRPr lang="en-GB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4647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repeatCount="indefinite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repeatCount="indefinit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2" grpId="0"/>
      <p:bldP spid="80" grpId="0" animBg="1"/>
      <p:bldP spid="8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Conclusion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What was it all about?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060701"/>
            <a:ext cx="6934200" cy="1104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RAG-controlled rewriting enables incremental, interactive, mutual-dependent analyses and transformations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469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 txBox="1">
            <a:spLocks/>
          </p:cNvSpPr>
          <p:nvPr/>
        </p:nvSpPr>
        <p:spPr>
          <a:xfrm>
            <a:off x="1485900" y="1804270"/>
            <a:ext cx="6934200" cy="3572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000000"/>
                </a:solidFill>
              </a:rPr>
              <a:t>enables interactive, mutual-dependent </a:t>
            </a:r>
            <a:r>
              <a:rPr lang="en-US" cap="small" dirty="0" smtClean="0">
                <a:solidFill>
                  <a:srgbClr val="008000"/>
                </a:solidFill>
              </a:rPr>
              <a:t>Analyses</a:t>
            </a:r>
            <a:r>
              <a:rPr lang="en-US" dirty="0" smtClean="0"/>
              <a:t> and </a:t>
            </a:r>
            <a:r>
              <a:rPr lang="en-US" cap="small" dirty="0" smtClean="0">
                <a:solidFill>
                  <a:srgbClr val="3366FF"/>
                </a:solidFill>
              </a:rPr>
              <a:t>Transformations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by seamlessly combining </a:t>
            </a:r>
            <a:r>
              <a:rPr lang="en-US" cap="small" dirty="0" smtClean="0">
                <a:solidFill>
                  <a:srgbClr val="008000"/>
                </a:solidFill>
              </a:rPr>
              <a:t>Reference Attribute Grammars</a:t>
            </a:r>
            <a:r>
              <a:rPr lang="en-US" dirty="0" smtClean="0">
                <a:solidFill>
                  <a:srgbClr val="000000"/>
                </a:solidFill>
              </a:rPr>
              <a:t> and </a:t>
            </a:r>
            <a:r>
              <a:rPr lang="en-US" cap="small" dirty="0" smtClean="0">
                <a:solidFill>
                  <a:srgbClr val="3366FF"/>
                </a:solidFill>
              </a:rPr>
              <a:t>Graph Rewriting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s</a:t>
            </a:r>
            <a:r>
              <a:rPr lang="en-US" dirty="0" smtClean="0">
                <a:solidFill>
                  <a:srgbClr val="000000"/>
                </a:solidFill>
              </a:rPr>
              <a:t>uch that </a:t>
            </a:r>
            <a:r>
              <a:rPr lang="en-US" cap="small" dirty="0" smtClean="0">
                <a:solidFill>
                  <a:srgbClr val="008000"/>
                </a:solidFill>
              </a:rPr>
              <a:t>Analyses can Guide and Deduce Rewrites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a</a:t>
            </a:r>
            <a:r>
              <a:rPr lang="en-US" dirty="0" smtClean="0">
                <a:solidFill>
                  <a:srgbClr val="000000"/>
                </a:solidFill>
              </a:rPr>
              <a:t>nd </a:t>
            </a:r>
            <a:r>
              <a:rPr lang="en-US" cap="small" dirty="0" smtClean="0">
                <a:solidFill>
                  <a:srgbClr val="3366FF"/>
                </a:solidFill>
              </a:rPr>
              <a:t>Rewrites Update Analyses</a:t>
            </a:r>
            <a:r>
              <a:rPr lang="en-US" cap="small" dirty="0" smtClean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they influence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using a well-balanced set of </a:t>
            </a:r>
            <a:r>
              <a:rPr lang="en-US" cap="small" dirty="0" smtClean="0">
                <a:solidFill>
                  <a:srgbClr val="008000"/>
                </a:solidFill>
              </a:rPr>
              <a:t>Query-</a:t>
            </a:r>
            <a:r>
              <a:rPr lang="en-US" dirty="0" smtClean="0">
                <a:solidFill>
                  <a:srgbClr val="000000"/>
                </a:solidFill>
              </a:rPr>
              <a:t> and </a:t>
            </a:r>
            <a:r>
              <a:rPr lang="en-US" cap="small" dirty="0" smtClean="0">
                <a:solidFill>
                  <a:srgbClr val="3366FF"/>
                </a:solidFill>
              </a:rPr>
              <a:t>Rewrite-Functions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constructing a </a:t>
            </a:r>
            <a:r>
              <a:rPr lang="en-US" cap="small" dirty="0" smtClean="0">
                <a:solidFill>
                  <a:srgbClr val="008000"/>
                </a:solidFill>
              </a:rPr>
              <a:t>Dynamic Attribute Dependency Graph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that can be used for </a:t>
            </a:r>
            <a:r>
              <a:rPr lang="en-US" cap="small" dirty="0" smtClean="0">
                <a:solidFill>
                  <a:srgbClr val="3366FF"/>
                </a:solidFill>
              </a:rPr>
              <a:t>Dynamic Attribute Invalidation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achieving </a:t>
            </a:r>
            <a:r>
              <a:rPr lang="en-US" cap="small" dirty="0" smtClean="0">
                <a:solidFill>
                  <a:srgbClr val="660066"/>
                </a:solidFill>
              </a:rPr>
              <a:t>Incremental Analyses and Transformations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074570"/>
            <a:ext cx="9906000" cy="783430"/>
          </a:xfrm>
          <a:prstGeom prst="rect">
            <a:avLst/>
          </a:prstGeom>
          <a:solidFill>
            <a:srgbClr val="3366FF"/>
          </a:solidFill>
          <a:ln>
            <a:noFill/>
          </a:ln>
          <a:effectLst>
            <a:outerShdw blurRad="40000" dist="23000" dir="162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46800"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i</a:t>
            </a:r>
            <a:r>
              <a:rPr lang="en-US" sz="2400" dirty="0" smtClean="0">
                <a:solidFill>
                  <a:schemeClr val="bg1"/>
                </a:solidFill>
              </a:rPr>
              <a:t>ncremental, interactive, mutual-dependent analyses and transformations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1270111"/>
            <a:ext cx="990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/>
              <a:t>RAG-controlled rewriting</a:t>
            </a:r>
            <a:endParaRPr lang="en-GB" sz="2400" b="1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906000" cy="783430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46800" rtlCol="0" anchor="ctr"/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+mj-lt"/>
              </a:rPr>
              <a:t>What was it all about?</a:t>
            </a:r>
            <a:endParaRPr lang="en-GB" sz="4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1446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 smtClean="0"/>
              <a:t>Backup slides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0567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Dynamic dependency over-approximations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13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9" name="Gerade Verbindung 72" descr=" 700"/>
          <p:cNvCxnSpPr>
            <a:cxnSpLocks noChangeShapeType="1"/>
          </p:cNvCxnSpPr>
          <p:nvPr/>
        </p:nvCxnSpPr>
        <p:spPr bwMode="auto">
          <a:xfrm flipH="1">
            <a:off x="1628720" y="2733888"/>
            <a:ext cx="3405961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7" name="Rechteck 3"/>
          <p:cNvSpPr>
            <a:spLocks noChangeArrowheads="1"/>
          </p:cNvSpPr>
          <p:nvPr/>
        </p:nvSpPr>
        <p:spPr bwMode="auto">
          <a:xfrm>
            <a:off x="5482420" y="3413259"/>
            <a:ext cx="211276" cy="98584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Dynamic dependency over-approximations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 bwMode="auto">
          <a:xfrm>
            <a:off x="7739485" y="5365647"/>
            <a:ext cx="420230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6" name="Gerade Verbindung 72" descr=" 700"/>
          <p:cNvCxnSpPr>
            <a:cxnSpLocks noChangeShapeType="1"/>
          </p:cNvCxnSpPr>
          <p:nvPr/>
        </p:nvCxnSpPr>
        <p:spPr bwMode="auto">
          <a:xfrm>
            <a:off x="7528207" y="5462087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Gerade Verbindung 72" descr=" 700"/>
          <p:cNvCxnSpPr>
            <a:cxnSpLocks noChangeShapeType="1"/>
          </p:cNvCxnSpPr>
          <p:nvPr/>
        </p:nvCxnSpPr>
        <p:spPr bwMode="auto">
          <a:xfrm flipH="1">
            <a:off x="7528207" y="5363503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5559389" y="1760910"/>
            <a:ext cx="738307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Prog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4718927" y="2538864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22" name="Gerade Verbindung 72" descr=" 700"/>
          <p:cNvCxnSpPr>
            <a:cxnSpLocks noChangeShapeType="1"/>
            <a:stCxn id="20" idx="4"/>
            <a:endCxn id="21" idx="0"/>
          </p:cNvCxnSpPr>
          <p:nvPr/>
        </p:nvCxnSpPr>
        <p:spPr bwMode="auto">
          <a:xfrm flipH="1">
            <a:off x="5034681" y="1955934"/>
            <a:ext cx="89386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erade Verbindung 72" descr=" 700"/>
          <p:cNvCxnSpPr>
            <a:cxnSpLocks noChangeShapeType="1"/>
            <a:stCxn id="20" idx="4"/>
          </p:cNvCxnSpPr>
          <p:nvPr/>
        </p:nvCxnSpPr>
        <p:spPr bwMode="auto">
          <a:xfrm>
            <a:off x="5928544" y="1955934"/>
            <a:ext cx="89618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Oval 24"/>
          <p:cNvSpPr/>
          <p:nvPr/>
        </p:nvSpPr>
        <p:spPr bwMode="auto">
          <a:xfrm>
            <a:off x="3945796" y="3316819"/>
            <a:ext cx="735984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Block</a:t>
            </a:r>
          </a:p>
        </p:txBody>
      </p:sp>
      <p:cxnSp>
        <p:nvCxnSpPr>
          <p:cNvPr id="26" name="Gerade Verbindung 72" descr=" 700"/>
          <p:cNvCxnSpPr>
            <a:cxnSpLocks noChangeShapeType="1"/>
            <a:stCxn id="21" idx="4"/>
            <a:endCxn id="25" idx="0"/>
          </p:cNvCxnSpPr>
          <p:nvPr/>
        </p:nvCxnSpPr>
        <p:spPr bwMode="auto">
          <a:xfrm flipH="1">
            <a:off x="4314949" y="2733888"/>
            <a:ext cx="719733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Gerade Verbindung 72" descr=" 700"/>
          <p:cNvCxnSpPr>
            <a:cxnSpLocks noChangeShapeType="1"/>
            <a:stCxn id="39" idx="4"/>
            <a:endCxn id="28" idx="3"/>
          </p:cNvCxnSpPr>
          <p:nvPr/>
        </p:nvCxnSpPr>
        <p:spPr bwMode="auto">
          <a:xfrm flipH="1">
            <a:off x="3952759" y="5357074"/>
            <a:ext cx="232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Diagonal liegende Ecken des Rechtecks schneiden 452"/>
          <p:cNvSpPr/>
          <p:nvPr/>
        </p:nvSpPr>
        <p:spPr bwMode="auto">
          <a:xfrm>
            <a:off x="3848283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29" name="Gerade Verbindung 72" descr=" 700"/>
          <p:cNvCxnSpPr>
            <a:cxnSpLocks noChangeShapeType="1"/>
            <a:stCxn id="37" idx="4"/>
            <a:endCxn id="39" idx="0"/>
          </p:cNvCxnSpPr>
          <p:nvPr/>
        </p:nvCxnSpPr>
        <p:spPr bwMode="auto">
          <a:xfrm flipH="1">
            <a:off x="3955082" y="4096916"/>
            <a:ext cx="364509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Oval 29"/>
          <p:cNvSpPr/>
          <p:nvPr/>
        </p:nvSpPr>
        <p:spPr bwMode="auto">
          <a:xfrm>
            <a:off x="5756736" y="5164193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31" name="Diagonal liegende Ecken des Rechtecks schneiden 743"/>
          <p:cNvSpPr/>
          <p:nvPr/>
        </p:nvSpPr>
        <p:spPr bwMode="auto">
          <a:xfrm>
            <a:off x="6295375" y="5747123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32" name="Gerade Verbindung 72" descr=" 700"/>
          <p:cNvCxnSpPr>
            <a:cxnSpLocks noChangeShapeType="1"/>
            <a:stCxn id="30" idx="4"/>
          </p:cNvCxnSpPr>
          <p:nvPr/>
        </p:nvCxnSpPr>
        <p:spPr bwMode="auto">
          <a:xfrm flipH="1">
            <a:off x="5770667" y="5359218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Gerade Verbindung 72" descr=" 700"/>
          <p:cNvCxnSpPr>
            <a:cxnSpLocks noChangeShapeType="1"/>
            <a:stCxn id="37" idx="4"/>
            <a:endCxn id="30" idx="0"/>
          </p:cNvCxnSpPr>
          <p:nvPr/>
        </p:nvCxnSpPr>
        <p:spPr bwMode="auto">
          <a:xfrm>
            <a:off x="4319591" y="4096916"/>
            <a:ext cx="175289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Gerade Verbindung 72" descr=" 700"/>
          <p:cNvCxnSpPr>
            <a:cxnSpLocks noChangeShapeType="1"/>
            <a:stCxn id="37" idx="4"/>
            <a:endCxn id="44" idx="0"/>
          </p:cNvCxnSpPr>
          <p:nvPr/>
        </p:nvCxnSpPr>
        <p:spPr bwMode="auto">
          <a:xfrm>
            <a:off x="4319591" y="4096916"/>
            <a:ext cx="3895844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Gerade Verbindung 72" descr=" 700"/>
          <p:cNvCxnSpPr>
            <a:cxnSpLocks noChangeShapeType="1"/>
            <a:stCxn id="21" idx="4"/>
            <a:endCxn id="54" idx="0"/>
          </p:cNvCxnSpPr>
          <p:nvPr/>
        </p:nvCxnSpPr>
        <p:spPr bwMode="auto">
          <a:xfrm>
            <a:off x="5034682" y="2733888"/>
            <a:ext cx="1160860" cy="580788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Gerade Verbindung 72" descr=" 700"/>
          <p:cNvCxnSpPr>
            <a:cxnSpLocks noChangeShapeType="1"/>
            <a:stCxn id="21" idx="4"/>
            <a:endCxn id="59" idx="0"/>
          </p:cNvCxnSpPr>
          <p:nvPr/>
        </p:nvCxnSpPr>
        <p:spPr bwMode="auto">
          <a:xfrm>
            <a:off x="5034682" y="2733888"/>
            <a:ext cx="3145930" cy="58293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Oval 36"/>
          <p:cNvSpPr/>
          <p:nvPr/>
        </p:nvSpPr>
        <p:spPr bwMode="auto">
          <a:xfrm>
            <a:off x="4003837" y="3901892"/>
            <a:ext cx="631508" cy="195024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Stmt</a:t>
            </a:r>
            <a:r>
              <a:rPr lang="de-DE" sz="1000" b="1" dirty="0">
                <a:solidFill>
                  <a:srgbClr val="7F7F7F"/>
                </a:solidFill>
                <a:latin typeface="Microsoft Sans Serif"/>
                <a:cs typeface="Microsoft Sans Serif"/>
              </a:rPr>
              <a:t>*</a:t>
            </a:r>
          </a:p>
        </p:txBody>
      </p:sp>
      <p:cxnSp>
        <p:nvCxnSpPr>
          <p:cNvPr id="38" name="Gerade Verbindung 72" descr=" 700"/>
          <p:cNvCxnSpPr>
            <a:cxnSpLocks noChangeShapeType="1"/>
            <a:stCxn id="25" idx="4"/>
            <a:endCxn id="37" idx="0"/>
          </p:cNvCxnSpPr>
          <p:nvPr/>
        </p:nvCxnSpPr>
        <p:spPr bwMode="auto">
          <a:xfrm>
            <a:off x="4314948" y="3511844"/>
            <a:ext cx="4643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Oval 38"/>
          <p:cNvSpPr/>
          <p:nvPr/>
        </p:nvSpPr>
        <p:spPr bwMode="auto">
          <a:xfrm>
            <a:off x="3692727" y="5164193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0" name="Gerade Verbindung 72" descr=" 700"/>
          <p:cNvCxnSpPr>
            <a:cxnSpLocks noChangeShapeType="1"/>
            <a:stCxn id="39" idx="6"/>
          </p:cNvCxnSpPr>
          <p:nvPr/>
        </p:nvCxnSpPr>
        <p:spPr bwMode="auto">
          <a:xfrm>
            <a:off x="4219758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Gerade Verbindung 72" descr=" 700"/>
          <p:cNvCxnSpPr>
            <a:cxnSpLocks noChangeShapeType="1"/>
            <a:endCxn id="39" idx="2"/>
          </p:cNvCxnSpPr>
          <p:nvPr/>
        </p:nvCxnSpPr>
        <p:spPr bwMode="auto">
          <a:xfrm>
            <a:off x="3664867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Gerade Verbindung 72" descr=" 700"/>
          <p:cNvCxnSpPr>
            <a:cxnSpLocks noChangeShapeType="1"/>
            <a:stCxn id="44" idx="4"/>
            <a:endCxn id="43" idx="3"/>
          </p:cNvCxnSpPr>
          <p:nvPr/>
        </p:nvCxnSpPr>
        <p:spPr bwMode="auto">
          <a:xfrm flipH="1">
            <a:off x="8215436" y="5357074"/>
            <a:ext cx="0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Diagonal liegende Ecken des Rechtecks schneiden 452"/>
          <p:cNvSpPr/>
          <p:nvPr/>
        </p:nvSpPr>
        <p:spPr bwMode="auto">
          <a:xfrm>
            <a:off x="8108637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44" name="Oval 43"/>
          <p:cNvSpPr/>
          <p:nvPr/>
        </p:nvSpPr>
        <p:spPr bwMode="auto">
          <a:xfrm>
            <a:off x="7953083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45" name="Gerade Verbindung 72" descr=" 700"/>
          <p:cNvCxnSpPr>
            <a:cxnSpLocks noChangeShapeType="1"/>
            <a:stCxn id="44" idx="6"/>
          </p:cNvCxnSpPr>
          <p:nvPr/>
        </p:nvCxnSpPr>
        <p:spPr bwMode="auto">
          <a:xfrm>
            <a:off x="8480111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6" name="Gerade Verbindung 72" descr=" 700"/>
          <p:cNvCxnSpPr>
            <a:cxnSpLocks noChangeShapeType="1"/>
            <a:endCxn id="44" idx="2"/>
          </p:cNvCxnSpPr>
          <p:nvPr/>
        </p:nvCxnSpPr>
        <p:spPr bwMode="auto">
          <a:xfrm>
            <a:off x="7925222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hteck 3"/>
          <p:cNvSpPr>
            <a:spLocks noChangeArrowheads="1"/>
          </p:cNvSpPr>
          <p:nvPr/>
        </p:nvSpPr>
        <p:spPr bwMode="auto">
          <a:xfrm>
            <a:off x="8726215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50" name="Gerade Verbindung 72" descr=" 700"/>
          <p:cNvCxnSpPr>
            <a:cxnSpLocks noChangeShapeType="1"/>
            <a:stCxn id="30" idx="6"/>
          </p:cNvCxnSpPr>
          <p:nvPr/>
        </p:nvCxnSpPr>
        <p:spPr bwMode="auto">
          <a:xfrm>
            <a:off x="6388244" y="5260633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" name="Gerade Verbindung 72" descr=" 700"/>
          <p:cNvCxnSpPr>
            <a:cxnSpLocks noChangeShapeType="1"/>
            <a:stCxn id="54" idx="4"/>
            <a:endCxn id="53" idx="3"/>
          </p:cNvCxnSpPr>
          <p:nvPr/>
        </p:nvCxnSpPr>
        <p:spPr bwMode="auto">
          <a:xfrm flipH="1">
            <a:off x="6193219" y="3507558"/>
            <a:ext cx="2321" cy="392191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Diagonal liegende Ecken des Rechtecks schneiden 452"/>
          <p:cNvSpPr/>
          <p:nvPr/>
        </p:nvSpPr>
        <p:spPr bwMode="auto">
          <a:xfrm>
            <a:off x="6086420" y="3899748"/>
            <a:ext cx="211276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  <a:endParaRPr lang="de-DE" sz="1000" b="1" dirty="0">
              <a:solidFill>
                <a:schemeClr val="tx1">
                  <a:lumMod val="50000"/>
                  <a:lumOff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5930864" y="3314676"/>
            <a:ext cx="527031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7864857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sp>
        <p:nvSpPr>
          <p:cNvPr id="60" name="Diagonal liegende Ecken des Rechtecks schneiden 743"/>
          <p:cNvSpPr/>
          <p:nvPr/>
        </p:nvSpPr>
        <p:spPr bwMode="auto">
          <a:xfrm>
            <a:off x="8405817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1" name="Gerade Verbindung 72" descr=" 700"/>
          <p:cNvCxnSpPr>
            <a:cxnSpLocks noChangeShapeType="1"/>
            <a:stCxn id="60" idx="3"/>
            <a:endCxn id="59" idx="4"/>
          </p:cNvCxnSpPr>
          <p:nvPr/>
        </p:nvCxnSpPr>
        <p:spPr bwMode="auto">
          <a:xfrm flipH="1" flipV="1">
            <a:off x="8180611" y="3511843"/>
            <a:ext cx="332005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Gerade Verbindung 72" descr=" 700"/>
          <p:cNvCxnSpPr>
            <a:cxnSpLocks noChangeShapeType="1"/>
            <a:stCxn id="59" idx="4"/>
          </p:cNvCxnSpPr>
          <p:nvPr/>
        </p:nvCxnSpPr>
        <p:spPr bwMode="auto">
          <a:xfrm flipH="1">
            <a:off x="7878788" y="3511843"/>
            <a:ext cx="301823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1312966" y="3316819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Decl</a:t>
            </a:r>
            <a:endParaRPr lang="de-DE" sz="1000" b="1" dirty="0">
              <a:solidFill>
                <a:schemeClr val="bg1">
                  <a:lumMod val="50000"/>
                </a:schemeClr>
              </a:solidFill>
              <a:latin typeface="Microsoft Sans Serif"/>
              <a:cs typeface="Microsoft Sans Serif"/>
            </a:endParaRPr>
          </a:p>
        </p:txBody>
      </p:sp>
      <p:sp>
        <p:nvSpPr>
          <p:cNvPr id="67" name="Diagonal liegende Ecken des Rechtecks schneiden 743"/>
          <p:cNvSpPr/>
          <p:nvPr/>
        </p:nvSpPr>
        <p:spPr bwMode="auto">
          <a:xfrm>
            <a:off x="1853926" y="3899748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a</a:t>
            </a:r>
          </a:p>
        </p:txBody>
      </p:sp>
      <p:cxnSp>
        <p:nvCxnSpPr>
          <p:cNvPr id="68" name="Gerade Verbindung 72" descr=" 700"/>
          <p:cNvCxnSpPr>
            <a:cxnSpLocks noChangeShapeType="1"/>
            <a:stCxn id="67" idx="3"/>
            <a:endCxn id="66" idx="4"/>
          </p:cNvCxnSpPr>
          <p:nvPr/>
        </p:nvCxnSpPr>
        <p:spPr bwMode="auto">
          <a:xfrm flipH="1" flipV="1">
            <a:off x="1628720" y="3511843"/>
            <a:ext cx="329684" cy="387905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9" name="Gerade Verbindung 72" descr=" 700"/>
          <p:cNvCxnSpPr>
            <a:cxnSpLocks noChangeShapeType="1"/>
            <a:stCxn id="66" idx="4"/>
          </p:cNvCxnSpPr>
          <p:nvPr/>
        </p:nvCxnSpPr>
        <p:spPr bwMode="auto">
          <a:xfrm flipH="1">
            <a:off x="1326897" y="3511843"/>
            <a:ext cx="301823" cy="387905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Rechteck 3"/>
          <p:cNvSpPr>
            <a:spLocks noChangeArrowheads="1"/>
          </p:cNvSpPr>
          <p:nvPr/>
        </p:nvSpPr>
        <p:spPr bwMode="auto">
          <a:xfrm>
            <a:off x="7495703" y="5164193"/>
            <a:ext cx="211277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08" name="Rechteck 3"/>
          <p:cNvSpPr>
            <a:spLocks noChangeArrowheads="1"/>
          </p:cNvSpPr>
          <p:nvPr/>
        </p:nvSpPr>
        <p:spPr bwMode="auto">
          <a:xfrm>
            <a:off x="7706980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09" name="Rechteck 3"/>
          <p:cNvSpPr>
            <a:spLocks noChangeArrowheads="1"/>
          </p:cNvSpPr>
          <p:nvPr/>
        </p:nvSpPr>
        <p:spPr bwMode="auto">
          <a:xfrm>
            <a:off x="749570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10" name="Gerade Verbindung 72" descr=" 700"/>
          <p:cNvCxnSpPr>
            <a:cxnSpLocks noChangeShapeType="1"/>
          </p:cNvCxnSpPr>
          <p:nvPr/>
        </p:nvCxnSpPr>
        <p:spPr bwMode="auto">
          <a:xfrm flipH="1">
            <a:off x="7653580" y="4969168"/>
            <a:ext cx="58044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Gerade Verbindung 72" descr=" 700"/>
          <p:cNvCxnSpPr>
            <a:cxnSpLocks noChangeShapeType="1"/>
          </p:cNvCxnSpPr>
          <p:nvPr/>
        </p:nvCxnSpPr>
        <p:spPr bwMode="auto">
          <a:xfrm flipH="1">
            <a:off x="7706979" y="4964882"/>
            <a:ext cx="1082192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" name="Gerade Verbindung 72" descr=" 700"/>
          <p:cNvCxnSpPr>
            <a:cxnSpLocks noChangeShapeType="1"/>
          </p:cNvCxnSpPr>
          <p:nvPr/>
        </p:nvCxnSpPr>
        <p:spPr bwMode="auto">
          <a:xfrm>
            <a:off x="8789172" y="4969168"/>
            <a:ext cx="46435" cy="19502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hteck 3"/>
          <p:cNvSpPr>
            <a:spLocks noChangeArrowheads="1"/>
          </p:cNvSpPr>
          <p:nvPr/>
        </p:nvSpPr>
        <p:spPr bwMode="auto">
          <a:xfrm>
            <a:off x="6420748" y="5164192"/>
            <a:ext cx="211276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14" name="Rechteck 3"/>
          <p:cNvSpPr>
            <a:spLocks noChangeArrowheads="1"/>
          </p:cNvSpPr>
          <p:nvPr/>
        </p:nvSpPr>
        <p:spPr bwMode="auto">
          <a:xfrm>
            <a:off x="6632024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15" name="Rechteck 3"/>
          <p:cNvSpPr>
            <a:spLocks noChangeArrowheads="1"/>
          </p:cNvSpPr>
          <p:nvPr/>
        </p:nvSpPr>
        <p:spPr bwMode="auto">
          <a:xfrm>
            <a:off x="6420748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4" name="Rechteck 3"/>
          <p:cNvSpPr>
            <a:spLocks noChangeArrowheads="1"/>
          </p:cNvSpPr>
          <p:nvPr/>
        </p:nvSpPr>
        <p:spPr bwMode="auto">
          <a:xfrm>
            <a:off x="4254584" y="5164192"/>
            <a:ext cx="211277" cy="197168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25" name="Rechteck 3"/>
          <p:cNvSpPr>
            <a:spLocks noChangeArrowheads="1"/>
          </p:cNvSpPr>
          <p:nvPr/>
        </p:nvSpPr>
        <p:spPr bwMode="auto">
          <a:xfrm>
            <a:off x="446586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126" name="Rechteck 3"/>
          <p:cNvSpPr>
            <a:spLocks noChangeArrowheads="1"/>
          </p:cNvSpPr>
          <p:nvPr/>
        </p:nvSpPr>
        <p:spPr bwMode="auto">
          <a:xfrm>
            <a:off x="4254584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33" name="Gerade Verbindung 72" descr=" 700"/>
          <p:cNvCxnSpPr>
            <a:cxnSpLocks noChangeShapeType="1"/>
            <a:stCxn id="135" idx="4"/>
            <a:endCxn id="134" idx="3"/>
          </p:cNvCxnSpPr>
          <p:nvPr/>
        </p:nvCxnSpPr>
        <p:spPr bwMode="auto">
          <a:xfrm flipH="1">
            <a:off x="1888752" y="5357074"/>
            <a:ext cx="2321" cy="390049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Diagonal liegende Ecken des Rechtecks schneiden 452"/>
          <p:cNvSpPr/>
          <p:nvPr/>
        </p:nvSpPr>
        <p:spPr bwMode="auto">
          <a:xfrm>
            <a:off x="1784276" y="5747123"/>
            <a:ext cx="211277" cy="195025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35" name="Oval 134"/>
          <p:cNvSpPr/>
          <p:nvPr/>
        </p:nvSpPr>
        <p:spPr bwMode="auto">
          <a:xfrm>
            <a:off x="1628721" y="5164193"/>
            <a:ext cx="527030" cy="192881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Use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5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360062" y="4776287"/>
            <a:ext cx="4172130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8" name="Rectangle 645"/>
          <p:cNvSpPr>
            <a:spLocks noChangeArrowheads="1"/>
          </p:cNvSpPr>
          <p:nvPr/>
        </p:nvSpPr>
        <p:spPr bwMode="auto">
          <a:xfrm rot="16200000">
            <a:off x="6438874" y="4807809"/>
            <a:ext cx="184309" cy="21127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GB" sz="1000">
              <a:latin typeface="Microsoft Sans Serif"/>
              <a:cs typeface="Microsoft Sans Serif"/>
            </a:endParaRPr>
          </a:p>
        </p:txBody>
      </p:sp>
      <p:cxnSp>
        <p:nvCxnSpPr>
          <p:cNvPr id="161" name="Gerade Verbindung 72" descr=" 700"/>
          <p:cNvCxnSpPr>
            <a:cxnSpLocks noChangeShapeType="1"/>
          </p:cNvCxnSpPr>
          <p:nvPr/>
        </p:nvCxnSpPr>
        <p:spPr bwMode="auto">
          <a:xfrm>
            <a:off x="7465521" y="4774144"/>
            <a:ext cx="102156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9" name="Gerade Verbindung 72" descr=" 700"/>
          <p:cNvCxnSpPr>
            <a:cxnSpLocks noChangeShapeType="1"/>
          </p:cNvCxnSpPr>
          <p:nvPr/>
        </p:nvCxnSpPr>
        <p:spPr bwMode="auto">
          <a:xfrm>
            <a:off x="4414783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6137171"/>
            <a:ext cx="1829515" cy="4286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5" name="Gerade Verbindung 72" descr=" 700"/>
          <p:cNvCxnSpPr>
            <a:cxnSpLocks noChangeShapeType="1"/>
          </p:cNvCxnSpPr>
          <p:nvPr/>
        </p:nvCxnSpPr>
        <p:spPr bwMode="auto">
          <a:xfrm flipV="1">
            <a:off x="8837657" y="5363503"/>
            <a:ext cx="0" cy="777954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6" name="Rechteck 3"/>
          <p:cNvSpPr>
            <a:spLocks noChangeArrowheads="1"/>
          </p:cNvSpPr>
          <p:nvPr/>
        </p:nvSpPr>
        <p:spPr bwMode="auto">
          <a:xfrm>
            <a:off x="6840979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36" name="Diagonal liegende Ecken des Rechtecks schneiden 743"/>
          <p:cNvSpPr/>
          <p:nvPr/>
        </p:nvSpPr>
        <p:spPr bwMode="auto">
          <a:xfrm>
            <a:off x="1022751" y="3901892"/>
            <a:ext cx="666335" cy="195024"/>
          </a:xfrm>
          <a:prstGeom prst="snip2Diag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bg1">
                    <a:lumMod val="50000"/>
                  </a:schemeClr>
                </a:solidFill>
                <a:latin typeface="Microsoft Sans Serif"/>
                <a:cs typeface="Microsoft Sans Serif"/>
              </a:rPr>
              <a:t>Integer</a:t>
            </a:r>
          </a:p>
        </p:txBody>
      </p:sp>
      <p:sp>
        <p:nvSpPr>
          <p:cNvPr id="237" name="Diagonal liegende Ecken des Rechtecks schneiden 452"/>
          <p:cNvSpPr/>
          <p:nvPr/>
        </p:nvSpPr>
        <p:spPr bwMode="auto">
          <a:xfrm>
            <a:off x="7623399" y="3901892"/>
            <a:ext cx="527030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sp>
        <p:nvSpPr>
          <p:cNvPr id="238" name="Diagonal liegende Ecken des Rechtecks schneiden 452"/>
          <p:cNvSpPr/>
          <p:nvPr/>
        </p:nvSpPr>
        <p:spPr bwMode="auto">
          <a:xfrm>
            <a:off x="5510635" y="5749266"/>
            <a:ext cx="529352" cy="195024"/>
          </a:xfrm>
          <a:prstGeom prst="snip2DiagRect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Sans Serif"/>
                <a:cs typeface="Microsoft Sans Serif"/>
              </a:rPr>
              <a:t>Real</a:t>
            </a:r>
          </a:p>
        </p:txBody>
      </p:sp>
      <p:cxnSp>
        <p:nvCxnSpPr>
          <p:cNvPr id="24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32190" y="4774143"/>
            <a:ext cx="926365" cy="4286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4" name="Gerade Verbindung 72" descr=" 700"/>
          <p:cNvCxnSpPr>
            <a:cxnSpLocks noChangeShapeType="1"/>
            <a:endCxn id="238" idx="1"/>
          </p:cNvCxnSpPr>
          <p:nvPr/>
        </p:nvCxnSpPr>
        <p:spPr bwMode="auto">
          <a:xfrm flipV="1">
            <a:off x="5768344" y="5944290"/>
            <a:ext cx="6966" cy="192881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5" name="Gerade Verbindung 72" descr=" 700"/>
          <p:cNvCxnSpPr>
            <a:cxnSpLocks noChangeShapeType="1"/>
          </p:cNvCxnSpPr>
          <p:nvPr/>
        </p:nvCxnSpPr>
        <p:spPr bwMode="auto">
          <a:xfrm flipV="1">
            <a:off x="5772989" y="6132885"/>
            <a:ext cx="1123712" cy="8573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5" name="Gerade Verbindung 72" descr=" 700"/>
          <p:cNvCxnSpPr>
            <a:cxnSpLocks noChangeShapeType="1"/>
          </p:cNvCxnSpPr>
          <p:nvPr/>
        </p:nvCxnSpPr>
        <p:spPr bwMode="auto">
          <a:xfrm flipH="1">
            <a:off x="8322235" y="5845706"/>
            <a:ext cx="459701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" name="Gerade Verbindung 72" descr=" 700"/>
          <p:cNvCxnSpPr>
            <a:cxnSpLocks noChangeShapeType="1"/>
          </p:cNvCxnSpPr>
          <p:nvPr/>
        </p:nvCxnSpPr>
        <p:spPr bwMode="auto">
          <a:xfrm>
            <a:off x="8784257" y="5361359"/>
            <a:ext cx="0" cy="484346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7" name="Oval 286"/>
          <p:cNvSpPr/>
          <p:nvPr/>
        </p:nvSpPr>
        <p:spPr bwMode="auto">
          <a:xfrm>
            <a:off x="6502007" y="2541008"/>
            <a:ext cx="631508" cy="195025"/>
          </a:xfrm>
          <a:prstGeom prst="ellips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de-DE" sz="1000" b="1" dirty="0" err="1">
                <a:solidFill>
                  <a:srgbClr val="7F7F7F"/>
                </a:solidFill>
                <a:latin typeface="Microsoft Sans Serif"/>
                <a:cs typeface="Microsoft Sans Serif"/>
              </a:rPr>
              <a:t>DErr</a:t>
            </a:r>
            <a:endParaRPr lang="de-DE" sz="1000" b="1" dirty="0">
              <a:solidFill>
                <a:srgbClr val="7F7F7F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91" name="Gerade Verbindung 72" descr=" 700"/>
          <p:cNvCxnSpPr>
            <a:cxnSpLocks noChangeShapeType="1"/>
            <a:stCxn id="31" idx="3"/>
            <a:endCxn id="30" idx="4"/>
          </p:cNvCxnSpPr>
          <p:nvPr/>
        </p:nvCxnSpPr>
        <p:spPr bwMode="auto">
          <a:xfrm flipH="1" flipV="1">
            <a:off x="6072490" y="5359218"/>
            <a:ext cx="329684" cy="387905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" name="Gerade Verbindung 72" descr=" 700"/>
          <p:cNvCxnSpPr>
            <a:cxnSpLocks noChangeShapeType="1"/>
            <a:stCxn id="113" idx="2"/>
            <a:endCxn id="31" idx="3"/>
          </p:cNvCxnSpPr>
          <p:nvPr/>
        </p:nvCxnSpPr>
        <p:spPr bwMode="auto">
          <a:xfrm flipH="1">
            <a:off x="6402174" y="5361360"/>
            <a:ext cx="125373" cy="3857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0" name="Rechteck 3"/>
          <p:cNvSpPr>
            <a:spLocks noChangeArrowheads="1"/>
          </p:cNvSpPr>
          <p:nvPr/>
        </p:nvSpPr>
        <p:spPr bwMode="auto">
          <a:xfrm>
            <a:off x="8514938" y="5168479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smtClean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9237424" y="3336559"/>
            <a:ext cx="617577" cy="188595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23" name="Gerade Verbindung 72" descr=" 700"/>
          <p:cNvCxnSpPr>
            <a:cxnSpLocks noChangeShapeType="1"/>
            <a:endCxn id="122" idx="0"/>
          </p:cNvCxnSpPr>
          <p:nvPr/>
        </p:nvCxnSpPr>
        <p:spPr bwMode="auto">
          <a:xfrm>
            <a:off x="5034681" y="2733888"/>
            <a:ext cx="4511531" cy="602670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0" name="Oval 119"/>
          <p:cNvSpPr/>
          <p:nvPr/>
        </p:nvSpPr>
        <p:spPr>
          <a:xfrm>
            <a:off x="879589" y="3218713"/>
            <a:ext cx="1365183" cy="115961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27" name="Gerade Verbindung 72" descr=" 700"/>
          <p:cNvCxnSpPr>
            <a:cxnSpLocks noChangeShapeType="1"/>
          </p:cNvCxnSpPr>
          <p:nvPr/>
        </p:nvCxnSpPr>
        <p:spPr bwMode="auto">
          <a:xfrm>
            <a:off x="8496364" y="3413259"/>
            <a:ext cx="34825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8" name="Rechteck 3"/>
          <p:cNvSpPr>
            <a:spLocks noChangeArrowheads="1"/>
          </p:cNvSpPr>
          <p:nvPr/>
        </p:nvSpPr>
        <p:spPr bwMode="auto">
          <a:xfrm>
            <a:off x="8953743" y="331896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29" name="Rechteck 3"/>
          <p:cNvSpPr>
            <a:spLocks noChangeArrowheads="1"/>
          </p:cNvSpPr>
          <p:nvPr/>
        </p:nvSpPr>
        <p:spPr bwMode="auto">
          <a:xfrm>
            <a:off x="8742466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30" name="Rechteck 3"/>
          <p:cNvSpPr>
            <a:spLocks noChangeArrowheads="1"/>
          </p:cNvSpPr>
          <p:nvPr/>
        </p:nvSpPr>
        <p:spPr bwMode="auto">
          <a:xfrm>
            <a:off x="8533512" y="3318963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cxnSp>
        <p:nvCxnSpPr>
          <p:cNvPr id="131" name="Gerade Verbindung 72" descr=" 700"/>
          <p:cNvCxnSpPr>
            <a:cxnSpLocks noChangeShapeType="1"/>
          </p:cNvCxnSpPr>
          <p:nvPr/>
        </p:nvCxnSpPr>
        <p:spPr bwMode="auto">
          <a:xfrm flipV="1">
            <a:off x="7839318" y="3413259"/>
            <a:ext cx="25540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7" name="Rechteck 3"/>
          <p:cNvSpPr>
            <a:spLocks noChangeArrowheads="1"/>
          </p:cNvSpPr>
          <p:nvPr/>
        </p:nvSpPr>
        <p:spPr bwMode="auto">
          <a:xfrm>
            <a:off x="7628041" y="3318963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38" name="Rechteck 3"/>
          <p:cNvSpPr>
            <a:spLocks noChangeArrowheads="1"/>
          </p:cNvSpPr>
          <p:nvPr/>
        </p:nvSpPr>
        <p:spPr bwMode="auto">
          <a:xfrm>
            <a:off x="7416765" y="3316819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49" name="Gerade Verbindung 72" descr=" 700"/>
          <p:cNvCxnSpPr>
            <a:cxnSpLocks noChangeShapeType="1"/>
          </p:cNvCxnSpPr>
          <p:nvPr/>
        </p:nvCxnSpPr>
        <p:spPr bwMode="auto">
          <a:xfrm>
            <a:off x="5903004" y="3411115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0" name="Rechteck 3"/>
          <p:cNvSpPr>
            <a:spLocks noChangeArrowheads="1"/>
          </p:cNvSpPr>
          <p:nvPr/>
        </p:nvSpPr>
        <p:spPr bwMode="auto">
          <a:xfrm>
            <a:off x="5478130" y="3316819"/>
            <a:ext cx="420230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/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rgbClr val="000000"/>
              </a:solidFill>
              <a:latin typeface="Microsoft Sans Serif"/>
              <a:cs typeface="Microsoft Sans Serif"/>
            </a:endParaRPr>
          </a:p>
        </p:txBody>
      </p:sp>
      <p:sp>
        <p:nvSpPr>
          <p:cNvPr id="153" name="Rechteck 3"/>
          <p:cNvSpPr>
            <a:spLocks noChangeArrowheads="1"/>
          </p:cNvSpPr>
          <p:nvPr/>
        </p:nvSpPr>
        <p:spPr bwMode="auto">
          <a:xfrm>
            <a:off x="5689406" y="3318963"/>
            <a:ext cx="211277" cy="19288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59" name="Gerade Verbindung 72" descr=" 700"/>
          <p:cNvCxnSpPr>
            <a:cxnSpLocks noChangeShapeType="1"/>
          </p:cNvCxnSpPr>
          <p:nvPr/>
        </p:nvCxnSpPr>
        <p:spPr bwMode="auto">
          <a:xfrm flipV="1">
            <a:off x="7135837" y="2635304"/>
            <a:ext cx="37148" cy="2144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0" name="Rechteck 3"/>
          <p:cNvSpPr>
            <a:spLocks noChangeArrowheads="1"/>
          </p:cNvSpPr>
          <p:nvPr/>
        </p:nvSpPr>
        <p:spPr bwMode="auto">
          <a:xfrm>
            <a:off x="7172985" y="2538865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cxnSp>
        <p:nvCxnSpPr>
          <p:cNvPr id="163" name="Gerade Verbindung 72" descr=" 700"/>
          <p:cNvCxnSpPr>
            <a:cxnSpLocks noChangeShapeType="1"/>
          </p:cNvCxnSpPr>
          <p:nvPr/>
        </p:nvCxnSpPr>
        <p:spPr bwMode="auto">
          <a:xfrm flipV="1">
            <a:off x="3913292" y="3413259"/>
            <a:ext cx="32504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6" name="Rechteck 3"/>
          <p:cNvSpPr>
            <a:spLocks noChangeArrowheads="1"/>
          </p:cNvSpPr>
          <p:nvPr/>
        </p:nvSpPr>
        <p:spPr bwMode="auto">
          <a:xfrm>
            <a:off x="3697372" y="3318963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68" name="Gerade Verbindung 72" descr=" 700"/>
          <p:cNvCxnSpPr>
            <a:cxnSpLocks noChangeShapeType="1"/>
          </p:cNvCxnSpPr>
          <p:nvPr/>
        </p:nvCxnSpPr>
        <p:spPr bwMode="auto">
          <a:xfrm>
            <a:off x="1600859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9" name="Rechteck 3"/>
          <p:cNvSpPr>
            <a:spLocks noChangeArrowheads="1"/>
          </p:cNvSpPr>
          <p:nvPr/>
        </p:nvSpPr>
        <p:spPr bwMode="auto">
          <a:xfrm>
            <a:off x="3453591" y="5166337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80" name="Rechteck 3"/>
          <p:cNvSpPr>
            <a:spLocks noChangeArrowheads="1"/>
          </p:cNvSpPr>
          <p:nvPr/>
        </p:nvSpPr>
        <p:spPr bwMode="auto">
          <a:xfrm>
            <a:off x="3242314" y="5164193"/>
            <a:ext cx="420232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81" name="Rechteck 3"/>
          <p:cNvSpPr>
            <a:spLocks noChangeArrowheads="1"/>
          </p:cNvSpPr>
          <p:nvPr/>
        </p:nvSpPr>
        <p:spPr bwMode="auto">
          <a:xfrm>
            <a:off x="4677136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182" name="Rechteck 3"/>
          <p:cNvSpPr>
            <a:spLocks noChangeArrowheads="1"/>
          </p:cNvSpPr>
          <p:nvPr/>
        </p:nvSpPr>
        <p:spPr bwMode="auto">
          <a:xfrm>
            <a:off x="4886092" y="5164193"/>
            <a:ext cx="211277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183" name="Gerade Verbindung 72" descr=" 700"/>
          <p:cNvCxnSpPr>
            <a:cxnSpLocks noChangeShapeType="1"/>
          </p:cNvCxnSpPr>
          <p:nvPr/>
        </p:nvCxnSpPr>
        <p:spPr bwMode="auto">
          <a:xfrm flipV="1">
            <a:off x="5728876" y="5260633"/>
            <a:ext cx="27861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7" name="Rechteck 3"/>
          <p:cNvSpPr>
            <a:spLocks noChangeArrowheads="1"/>
          </p:cNvSpPr>
          <p:nvPr/>
        </p:nvSpPr>
        <p:spPr bwMode="auto">
          <a:xfrm>
            <a:off x="5517599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g</a:t>
            </a:r>
          </a:p>
        </p:txBody>
      </p:sp>
      <p:sp>
        <p:nvSpPr>
          <p:cNvPr id="189" name="Rechteck 3"/>
          <p:cNvSpPr>
            <a:spLocks noChangeArrowheads="1"/>
          </p:cNvSpPr>
          <p:nvPr/>
        </p:nvSpPr>
        <p:spPr bwMode="auto">
          <a:xfrm>
            <a:off x="8935169" y="5166336"/>
            <a:ext cx="211277" cy="195024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190" name="Rechteck 3"/>
          <p:cNvSpPr>
            <a:spLocks noChangeArrowheads="1"/>
          </p:cNvSpPr>
          <p:nvPr/>
        </p:nvSpPr>
        <p:spPr bwMode="auto">
          <a:xfrm>
            <a:off x="7052255" y="5166337"/>
            <a:ext cx="211276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w</a:t>
            </a:r>
          </a:p>
        </p:txBody>
      </p:sp>
      <p:cxnSp>
        <p:nvCxnSpPr>
          <p:cNvPr id="191" name="Gerade Verbindung 72" descr=" 700"/>
          <p:cNvCxnSpPr>
            <a:cxnSpLocks noChangeShapeType="1"/>
          </p:cNvCxnSpPr>
          <p:nvPr/>
        </p:nvCxnSpPr>
        <p:spPr bwMode="auto">
          <a:xfrm>
            <a:off x="5345791" y="5459943"/>
            <a:ext cx="211277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2" name="Gerade Verbindung 72" descr=" 700"/>
          <p:cNvCxnSpPr>
            <a:cxnSpLocks noChangeShapeType="1"/>
          </p:cNvCxnSpPr>
          <p:nvPr/>
        </p:nvCxnSpPr>
        <p:spPr bwMode="auto">
          <a:xfrm flipH="1">
            <a:off x="5345791" y="5361359"/>
            <a:ext cx="81261" cy="9858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3" name="Rechteck 3"/>
          <p:cNvSpPr>
            <a:spLocks noChangeArrowheads="1"/>
          </p:cNvSpPr>
          <p:nvPr/>
        </p:nvSpPr>
        <p:spPr bwMode="auto">
          <a:xfrm>
            <a:off x="5306323" y="5164193"/>
            <a:ext cx="211276" cy="195025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188" name="Rechteck 3"/>
          <p:cNvSpPr>
            <a:spLocks noChangeArrowheads="1"/>
          </p:cNvSpPr>
          <p:nvPr/>
        </p:nvSpPr>
        <p:spPr bwMode="auto">
          <a:xfrm>
            <a:off x="5306323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94" name="Rectangle 193"/>
          <p:cNvSpPr/>
          <p:nvPr/>
        </p:nvSpPr>
        <p:spPr bwMode="auto">
          <a:xfrm>
            <a:off x="5557070" y="5361359"/>
            <a:ext cx="420230" cy="9858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195" name="Gerade Verbindung 72" descr=" 700"/>
          <p:cNvCxnSpPr>
            <a:cxnSpLocks noChangeShapeType="1"/>
          </p:cNvCxnSpPr>
          <p:nvPr/>
        </p:nvCxnSpPr>
        <p:spPr bwMode="auto">
          <a:xfrm>
            <a:off x="5373652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504330" y="5845706"/>
            <a:ext cx="65704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04" name="Group 643"/>
          <p:cNvGrpSpPr>
            <a:grpSpLocks/>
          </p:cNvGrpSpPr>
          <p:nvPr/>
        </p:nvGrpSpPr>
        <p:grpSpPr bwMode="auto">
          <a:xfrm rot="5400000">
            <a:off x="6862589" y="5736944"/>
            <a:ext cx="184309" cy="320397"/>
            <a:chOff x="1454150" y="989112"/>
            <a:chExt cx="136525" cy="144016"/>
          </a:xfrm>
        </p:grpSpPr>
        <p:sp>
          <p:nvSpPr>
            <p:cNvPr id="205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07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8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09" name="Gerade Verbindung 72" descr=" 700"/>
          <p:cNvCxnSpPr>
            <a:cxnSpLocks noChangeShapeType="1"/>
          </p:cNvCxnSpPr>
          <p:nvPr/>
        </p:nvCxnSpPr>
        <p:spPr bwMode="auto">
          <a:xfrm flipH="1">
            <a:off x="7156732" y="5361360"/>
            <a:ext cx="6966" cy="495063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2" name="Gerade Verbindung 72" descr=" 700"/>
          <p:cNvCxnSpPr>
            <a:cxnSpLocks noChangeShapeType="1"/>
          </p:cNvCxnSpPr>
          <p:nvPr/>
        </p:nvCxnSpPr>
        <p:spPr bwMode="auto">
          <a:xfrm flipV="1">
            <a:off x="7003499" y="5359218"/>
            <a:ext cx="0" cy="775811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3" name="Gerade Verbindung 72" descr=" 700"/>
          <p:cNvCxnSpPr>
            <a:cxnSpLocks noChangeShapeType="1"/>
          </p:cNvCxnSpPr>
          <p:nvPr/>
        </p:nvCxnSpPr>
        <p:spPr bwMode="auto">
          <a:xfrm flipV="1">
            <a:off x="6903665" y="5361360"/>
            <a:ext cx="0" cy="775811"/>
          </a:xfrm>
          <a:prstGeom prst="line">
            <a:avLst/>
          </a:prstGeom>
          <a:noFill/>
          <a:ln w="8890">
            <a:solidFill>
              <a:srgbClr val="3366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0" name="Gerade Verbindung 72" descr=" 700"/>
          <p:cNvCxnSpPr>
            <a:cxnSpLocks noChangeShapeType="1"/>
          </p:cNvCxnSpPr>
          <p:nvPr/>
        </p:nvCxnSpPr>
        <p:spPr bwMode="auto">
          <a:xfrm flipH="1">
            <a:off x="5443304" y="4967025"/>
            <a:ext cx="60364" cy="195025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1" name="Gerade Verbindung 72" descr=" 700"/>
          <p:cNvCxnSpPr>
            <a:cxnSpLocks noChangeShapeType="1"/>
          </p:cNvCxnSpPr>
          <p:nvPr/>
        </p:nvCxnSpPr>
        <p:spPr bwMode="auto">
          <a:xfrm flipH="1">
            <a:off x="5503668" y="4964882"/>
            <a:ext cx="1550909" cy="0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52255" y="4967024"/>
            <a:ext cx="106799" cy="197168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3" name="Group 643"/>
          <p:cNvGrpSpPr>
            <a:grpSpLocks/>
          </p:cNvGrpSpPr>
          <p:nvPr/>
        </p:nvGrpSpPr>
        <p:grpSpPr bwMode="auto">
          <a:xfrm rot="16200000">
            <a:off x="6438874" y="4807809"/>
            <a:ext cx="184309" cy="211276"/>
            <a:chOff x="1454150" y="989112"/>
            <a:chExt cx="136525" cy="144016"/>
          </a:xfrm>
        </p:grpSpPr>
        <p:sp>
          <p:nvSpPr>
            <p:cNvPr id="214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15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6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889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162" name="Gerade Verbindung 72" descr=" 700"/>
          <p:cNvCxnSpPr>
            <a:cxnSpLocks noChangeShapeType="1"/>
          </p:cNvCxnSpPr>
          <p:nvPr/>
        </p:nvCxnSpPr>
        <p:spPr bwMode="auto">
          <a:xfrm>
            <a:off x="6529868" y="4774144"/>
            <a:ext cx="0" cy="390049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872483" y="5361360"/>
            <a:ext cx="51078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9048934" y="5361360"/>
            <a:ext cx="0" cy="96441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8921239" y="5455657"/>
            <a:ext cx="127696" cy="2144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2" name="Gerade Verbindung 72" descr=" 700"/>
          <p:cNvCxnSpPr>
            <a:cxnSpLocks noChangeShapeType="1"/>
          </p:cNvCxnSpPr>
          <p:nvPr/>
        </p:nvCxnSpPr>
        <p:spPr bwMode="auto">
          <a:xfrm>
            <a:off x="4681780" y="3413259"/>
            <a:ext cx="34827" cy="2142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3" name="Rechteck 3"/>
          <p:cNvSpPr>
            <a:spLocks noChangeArrowheads="1"/>
          </p:cNvSpPr>
          <p:nvPr/>
        </p:nvSpPr>
        <p:spPr bwMode="auto">
          <a:xfrm>
            <a:off x="4718928" y="3318962"/>
            <a:ext cx="211277" cy="197168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24" name="Rechteck 3"/>
          <p:cNvSpPr>
            <a:spLocks noChangeArrowheads="1"/>
          </p:cNvSpPr>
          <p:nvPr/>
        </p:nvSpPr>
        <p:spPr bwMode="auto">
          <a:xfrm>
            <a:off x="4930205" y="3321105"/>
            <a:ext cx="211276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25" name="Rechteck 3"/>
          <p:cNvSpPr>
            <a:spLocks noChangeArrowheads="1"/>
          </p:cNvSpPr>
          <p:nvPr/>
        </p:nvSpPr>
        <p:spPr bwMode="auto">
          <a:xfrm>
            <a:off x="4718928" y="331896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26" name="Gerade Verbindung 72" descr=" 700"/>
          <p:cNvCxnSpPr>
            <a:cxnSpLocks noChangeShapeType="1"/>
          </p:cNvCxnSpPr>
          <p:nvPr/>
        </p:nvCxnSpPr>
        <p:spPr bwMode="auto">
          <a:xfrm>
            <a:off x="6457895" y="3411115"/>
            <a:ext cx="27861" cy="2144"/>
          </a:xfrm>
          <a:prstGeom prst="line">
            <a:avLst/>
          </a:prstGeom>
          <a:noFill/>
          <a:ln w="889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8" name="Rechteck 3"/>
          <p:cNvSpPr>
            <a:spLocks noChangeArrowheads="1"/>
          </p:cNvSpPr>
          <p:nvPr/>
        </p:nvSpPr>
        <p:spPr bwMode="auto">
          <a:xfrm>
            <a:off x="6912953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660066"/>
                </a:solidFill>
                <a:latin typeface="Microsoft Sans Serif"/>
                <a:cs typeface="Microsoft Sans Serif"/>
              </a:rPr>
              <a:t>w</a:t>
            </a:r>
          </a:p>
        </p:txBody>
      </p:sp>
      <p:sp>
        <p:nvSpPr>
          <p:cNvPr id="229" name="Rechteck 3"/>
          <p:cNvSpPr>
            <a:spLocks noChangeArrowheads="1"/>
          </p:cNvSpPr>
          <p:nvPr/>
        </p:nvSpPr>
        <p:spPr bwMode="auto">
          <a:xfrm>
            <a:off x="6492721" y="3318962"/>
            <a:ext cx="211277" cy="19502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30" name="Rechteck 3"/>
          <p:cNvSpPr>
            <a:spLocks noChangeArrowheads="1"/>
          </p:cNvSpPr>
          <p:nvPr/>
        </p:nvSpPr>
        <p:spPr bwMode="auto">
          <a:xfrm>
            <a:off x="6280758" y="3317931"/>
            <a:ext cx="211277" cy="197168"/>
          </a:xfrm>
          <a:prstGeom prst="rect">
            <a:avLst/>
          </a:prstGeom>
          <a:solidFill>
            <a:srgbClr val="008000"/>
          </a:solidFill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33" name="Rechteck 3"/>
          <p:cNvSpPr>
            <a:spLocks noChangeArrowheads="1"/>
          </p:cNvSpPr>
          <p:nvPr/>
        </p:nvSpPr>
        <p:spPr bwMode="auto">
          <a:xfrm>
            <a:off x="6276802" y="3317867"/>
            <a:ext cx="427196" cy="195024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de-DE" sz="1000" b="1" dirty="0">
              <a:latin typeface="Microsoft Sans Serif"/>
              <a:cs typeface="Microsoft Sans Serif"/>
            </a:endParaRPr>
          </a:p>
        </p:txBody>
      </p:sp>
      <p:cxnSp>
        <p:nvCxnSpPr>
          <p:cNvPr id="234" name="Gerade Verbindung 72" descr=" 700"/>
          <p:cNvCxnSpPr>
            <a:cxnSpLocks noChangeShapeType="1"/>
          </p:cNvCxnSpPr>
          <p:nvPr/>
        </p:nvCxnSpPr>
        <p:spPr bwMode="auto">
          <a:xfrm>
            <a:off x="2155750" y="5260633"/>
            <a:ext cx="27861" cy="0"/>
          </a:xfrm>
          <a:prstGeom prst="line">
            <a:avLst/>
          </a:prstGeom>
          <a:noFill/>
          <a:ln w="889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0" name="Rechteck 3"/>
          <p:cNvSpPr>
            <a:spLocks noChangeArrowheads="1"/>
          </p:cNvSpPr>
          <p:nvPr/>
        </p:nvSpPr>
        <p:spPr bwMode="auto">
          <a:xfrm>
            <a:off x="2190576" y="5260633"/>
            <a:ext cx="211276" cy="98584"/>
          </a:xfrm>
          <a:prstGeom prst="rect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241" name="Rechteck 3"/>
          <p:cNvSpPr>
            <a:spLocks noChangeArrowheads="1"/>
          </p:cNvSpPr>
          <p:nvPr/>
        </p:nvSpPr>
        <p:spPr bwMode="auto">
          <a:xfrm>
            <a:off x="2190576" y="5164193"/>
            <a:ext cx="211276" cy="96441"/>
          </a:xfrm>
          <a:prstGeom prst="rect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</a:p>
        </p:txBody>
      </p:sp>
      <p:sp>
        <p:nvSpPr>
          <p:cNvPr id="242" name="Rechteck 3"/>
          <p:cNvSpPr>
            <a:spLocks noChangeArrowheads="1"/>
          </p:cNvSpPr>
          <p:nvPr/>
        </p:nvSpPr>
        <p:spPr bwMode="auto">
          <a:xfrm>
            <a:off x="2401852" y="5166337"/>
            <a:ext cx="211277" cy="1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chemeClr val="tx1"/>
                </a:solidFill>
                <a:latin typeface="Microsoft Sans Serif"/>
                <a:cs typeface="Microsoft Sans Serif"/>
              </a:rPr>
              <a:t>l</a:t>
            </a:r>
          </a:p>
        </p:txBody>
      </p:sp>
      <p:sp>
        <p:nvSpPr>
          <p:cNvPr id="243" name="Rechteck 3"/>
          <p:cNvSpPr>
            <a:spLocks noChangeArrowheads="1"/>
          </p:cNvSpPr>
          <p:nvPr/>
        </p:nvSpPr>
        <p:spPr bwMode="auto">
          <a:xfrm>
            <a:off x="2190576" y="5164193"/>
            <a:ext cx="422553" cy="192881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64" name="Rectangle 163"/>
          <p:cNvSpPr/>
          <p:nvPr/>
        </p:nvSpPr>
        <p:spPr bwMode="auto">
          <a:xfrm>
            <a:off x="5712623" y="3513986"/>
            <a:ext cx="422553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65" name="Rechteck 3"/>
          <p:cNvSpPr>
            <a:spLocks noChangeArrowheads="1"/>
          </p:cNvSpPr>
          <p:nvPr/>
        </p:nvSpPr>
        <p:spPr bwMode="auto">
          <a:xfrm>
            <a:off x="3486095" y="3413259"/>
            <a:ext cx="211276" cy="98584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7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70" name="Rechteck 3"/>
          <p:cNvSpPr>
            <a:spLocks noChangeArrowheads="1"/>
          </p:cNvSpPr>
          <p:nvPr/>
        </p:nvSpPr>
        <p:spPr bwMode="auto">
          <a:xfrm>
            <a:off x="1178307" y="5164193"/>
            <a:ext cx="211276" cy="195025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chemeClr val="bg1"/>
                </a:solidFill>
                <a:latin typeface="Microsoft Sans Serif"/>
                <a:cs typeface="Microsoft Sans Serif"/>
              </a:rPr>
              <a:t>b</a:t>
            </a:r>
          </a:p>
        </p:txBody>
      </p:sp>
      <p:sp>
        <p:nvSpPr>
          <p:cNvPr id="173" name="Rectangle 172"/>
          <p:cNvSpPr/>
          <p:nvPr/>
        </p:nvSpPr>
        <p:spPr bwMode="auto">
          <a:xfrm>
            <a:off x="3794883" y="3516129"/>
            <a:ext cx="420232" cy="964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sp>
        <p:nvSpPr>
          <p:cNvPr id="167" name="Rechteck 3"/>
          <p:cNvSpPr>
            <a:spLocks noChangeArrowheads="1"/>
          </p:cNvSpPr>
          <p:nvPr/>
        </p:nvSpPr>
        <p:spPr bwMode="auto">
          <a:xfrm>
            <a:off x="3486096" y="3316819"/>
            <a:ext cx="420230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174" name="Gerade Verbindung 72" descr=" 700"/>
          <p:cNvCxnSpPr>
            <a:cxnSpLocks noChangeShapeType="1"/>
          </p:cNvCxnSpPr>
          <p:nvPr/>
        </p:nvCxnSpPr>
        <p:spPr bwMode="auto">
          <a:xfrm>
            <a:off x="5501348" y="3610427"/>
            <a:ext cx="211276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5" name="Gerade Verbindung 72" descr=" 700"/>
          <p:cNvCxnSpPr>
            <a:cxnSpLocks noChangeShapeType="1"/>
          </p:cNvCxnSpPr>
          <p:nvPr/>
        </p:nvCxnSpPr>
        <p:spPr bwMode="auto">
          <a:xfrm flipH="1">
            <a:off x="5501348" y="3511843"/>
            <a:ext cx="83582" cy="9858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6" name="Gerade Verbindung 72" descr=" 700"/>
          <p:cNvCxnSpPr>
            <a:cxnSpLocks noChangeShapeType="1"/>
          </p:cNvCxnSpPr>
          <p:nvPr/>
        </p:nvCxnSpPr>
        <p:spPr bwMode="auto">
          <a:xfrm>
            <a:off x="4823406" y="3121795"/>
            <a:ext cx="449476" cy="5317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7" name="Gerade Verbindung 72" descr=" 700"/>
          <p:cNvCxnSpPr>
            <a:cxnSpLocks noChangeShapeType="1"/>
          </p:cNvCxnSpPr>
          <p:nvPr/>
        </p:nvCxnSpPr>
        <p:spPr bwMode="auto">
          <a:xfrm flipH="1">
            <a:off x="5272881" y="3462551"/>
            <a:ext cx="209538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8" name="Gerade Verbindung 72" descr=" 700"/>
          <p:cNvCxnSpPr>
            <a:cxnSpLocks noChangeShapeType="1"/>
          </p:cNvCxnSpPr>
          <p:nvPr/>
        </p:nvCxnSpPr>
        <p:spPr bwMode="auto">
          <a:xfrm>
            <a:off x="5272881" y="3126080"/>
            <a:ext cx="0" cy="33218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6" name="Gerade Verbindung 72" descr=" 700"/>
          <p:cNvCxnSpPr>
            <a:cxnSpLocks noChangeShapeType="1"/>
          </p:cNvCxnSpPr>
          <p:nvPr/>
        </p:nvCxnSpPr>
        <p:spPr bwMode="auto">
          <a:xfrm>
            <a:off x="4823405" y="3127112"/>
            <a:ext cx="1161" cy="19185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6" name="Gerade Verbindung 72" descr=" 700"/>
          <p:cNvCxnSpPr>
            <a:cxnSpLocks noChangeShapeType="1"/>
          </p:cNvCxnSpPr>
          <p:nvPr/>
        </p:nvCxnSpPr>
        <p:spPr bwMode="auto">
          <a:xfrm flipV="1">
            <a:off x="6249723" y="2707472"/>
            <a:ext cx="344767" cy="41432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7" name="Gerade Verbindung 72" descr=" 700"/>
          <p:cNvCxnSpPr>
            <a:cxnSpLocks noChangeShapeType="1"/>
          </p:cNvCxnSpPr>
          <p:nvPr/>
        </p:nvCxnSpPr>
        <p:spPr bwMode="auto">
          <a:xfrm flipV="1">
            <a:off x="5272881" y="3124969"/>
            <a:ext cx="976842" cy="251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8" name="Gerade Verbindung 72" descr=" 700"/>
          <p:cNvCxnSpPr>
            <a:cxnSpLocks noChangeShapeType="1"/>
          </p:cNvCxnSpPr>
          <p:nvPr/>
        </p:nvCxnSpPr>
        <p:spPr bwMode="auto">
          <a:xfrm>
            <a:off x="6039987" y="3130367"/>
            <a:ext cx="346410" cy="18756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9" name="Gerade Verbindung 72" descr=" 700"/>
          <p:cNvCxnSpPr>
            <a:cxnSpLocks noChangeShapeType="1"/>
          </p:cNvCxnSpPr>
          <p:nvPr/>
        </p:nvCxnSpPr>
        <p:spPr bwMode="auto">
          <a:xfrm>
            <a:off x="6311627" y="2343840"/>
            <a:ext cx="325041" cy="22288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0" name="Gerade Verbindung 72" descr=" 700"/>
          <p:cNvCxnSpPr>
            <a:cxnSpLocks noChangeShapeType="1"/>
          </p:cNvCxnSpPr>
          <p:nvPr/>
        </p:nvCxnSpPr>
        <p:spPr bwMode="auto">
          <a:xfrm flipH="1">
            <a:off x="3242314" y="2348125"/>
            <a:ext cx="3069313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1" name="Gerade Verbindung 72" descr=" 700"/>
          <p:cNvCxnSpPr>
            <a:cxnSpLocks noChangeShapeType="1"/>
          </p:cNvCxnSpPr>
          <p:nvPr/>
        </p:nvCxnSpPr>
        <p:spPr bwMode="auto">
          <a:xfrm flipH="1">
            <a:off x="3590572" y="3711153"/>
            <a:ext cx="1151573" cy="857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592894" y="3513985"/>
            <a:ext cx="2321" cy="20574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1" name="Gerade Verbindung 72" descr=" 700"/>
          <p:cNvCxnSpPr>
            <a:cxnSpLocks noChangeShapeType="1"/>
          </p:cNvCxnSpPr>
          <p:nvPr/>
        </p:nvCxnSpPr>
        <p:spPr bwMode="auto">
          <a:xfrm flipV="1">
            <a:off x="3732198" y="3618999"/>
            <a:ext cx="271640" cy="9644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4" name="Gerade Verbindung 72" descr=" 700"/>
          <p:cNvCxnSpPr>
            <a:cxnSpLocks noChangeShapeType="1"/>
          </p:cNvCxnSpPr>
          <p:nvPr/>
        </p:nvCxnSpPr>
        <p:spPr bwMode="auto">
          <a:xfrm flipV="1">
            <a:off x="4742144" y="3516130"/>
            <a:ext cx="81261" cy="190737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5" name="Gerade Verbindung 72" descr=" 700"/>
          <p:cNvCxnSpPr>
            <a:cxnSpLocks noChangeShapeType="1"/>
          </p:cNvCxnSpPr>
          <p:nvPr/>
        </p:nvCxnSpPr>
        <p:spPr bwMode="auto">
          <a:xfrm>
            <a:off x="3242314" y="2343840"/>
            <a:ext cx="0" cy="136088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6" name="Rectangle 245"/>
          <p:cNvSpPr/>
          <p:nvPr/>
        </p:nvSpPr>
        <p:spPr bwMode="auto">
          <a:xfrm>
            <a:off x="1431373" y="5361360"/>
            <a:ext cx="420232" cy="9644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GB" sz="700" dirty="0">
                <a:solidFill>
                  <a:srgbClr val="7F7F7F"/>
                </a:solidFill>
                <a:latin typeface="Microsoft Sans Serif"/>
                <a:cs typeface="Microsoft Sans Serif"/>
              </a:rPr>
              <a:t>index</a:t>
            </a:r>
          </a:p>
        </p:txBody>
      </p:sp>
      <p:cxnSp>
        <p:nvCxnSpPr>
          <p:cNvPr id="247" name="Gerade Verbindung 72" descr=" 700"/>
          <p:cNvCxnSpPr>
            <a:cxnSpLocks noChangeShapeType="1"/>
            <a:endCxn id="246" idx="2"/>
          </p:cNvCxnSpPr>
          <p:nvPr/>
        </p:nvCxnSpPr>
        <p:spPr bwMode="auto">
          <a:xfrm flipV="1">
            <a:off x="1371008" y="5457801"/>
            <a:ext cx="271642" cy="9644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9" name="Gerade Verbindung 72" descr=" 700"/>
          <p:cNvCxnSpPr>
            <a:cxnSpLocks noChangeShapeType="1"/>
          </p:cNvCxnSpPr>
          <p:nvPr/>
        </p:nvCxnSpPr>
        <p:spPr bwMode="auto">
          <a:xfrm flipV="1">
            <a:off x="2297375" y="5359218"/>
            <a:ext cx="0" cy="19288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0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296714" y="5359218"/>
            <a:ext cx="51078" cy="19288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1" name="Gerade Verbindung 72" descr=" 700"/>
          <p:cNvCxnSpPr>
            <a:cxnSpLocks noChangeShapeType="1"/>
          </p:cNvCxnSpPr>
          <p:nvPr/>
        </p:nvCxnSpPr>
        <p:spPr bwMode="auto">
          <a:xfrm flipV="1">
            <a:off x="3518599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5" name="Gerade Verbindung 72" descr=" 700"/>
          <p:cNvCxnSpPr>
            <a:cxnSpLocks noChangeShapeType="1"/>
          </p:cNvCxnSpPr>
          <p:nvPr/>
        </p:nvCxnSpPr>
        <p:spPr bwMode="auto">
          <a:xfrm flipH="1">
            <a:off x="1371009" y="4002619"/>
            <a:ext cx="2149912" cy="63222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" name="Gerade Verbindung 72" descr=" 700"/>
          <p:cNvCxnSpPr>
            <a:cxnSpLocks noChangeShapeType="1"/>
          </p:cNvCxnSpPr>
          <p:nvPr/>
        </p:nvCxnSpPr>
        <p:spPr bwMode="auto">
          <a:xfrm flipH="1">
            <a:off x="1208489" y="4634842"/>
            <a:ext cx="162521" cy="53149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7" name="Gerade Verbindung 72" descr=" 700"/>
          <p:cNvCxnSpPr>
            <a:cxnSpLocks noChangeShapeType="1"/>
          </p:cNvCxnSpPr>
          <p:nvPr/>
        </p:nvCxnSpPr>
        <p:spPr bwMode="auto">
          <a:xfrm flipV="1">
            <a:off x="1343149" y="5549955"/>
            <a:ext cx="951904" cy="857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58" name="Group 643"/>
          <p:cNvGrpSpPr>
            <a:grpSpLocks/>
          </p:cNvGrpSpPr>
          <p:nvPr/>
        </p:nvGrpSpPr>
        <p:grpSpPr bwMode="auto">
          <a:xfrm rot="10800000">
            <a:off x="3363044" y="3608283"/>
            <a:ext cx="199668" cy="195025"/>
            <a:chOff x="1454150" y="989112"/>
            <a:chExt cx="136525" cy="144016"/>
          </a:xfrm>
        </p:grpSpPr>
        <p:sp>
          <p:nvSpPr>
            <p:cNvPr id="259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60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rgbClr val="6600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1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rgbClr val="6600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0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3242314" y="3715439"/>
            <a:ext cx="348259" cy="4288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2" name="Rechteck 3"/>
          <p:cNvSpPr>
            <a:spLocks noChangeArrowheads="1"/>
          </p:cNvSpPr>
          <p:nvPr/>
        </p:nvSpPr>
        <p:spPr bwMode="auto">
          <a:xfrm>
            <a:off x="1178308" y="5164193"/>
            <a:ext cx="422553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endParaRPr lang="en-GB" sz="1000" b="1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cxnSp>
        <p:nvCxnSpPr>
          <p:cNvPr id="262" name="Gerade Verbindung 72" descr=" 700"/>
          <p:cNvCxnSpPr>
            <a:cxnSpLocks noChangeShapeType="1"/>
          </p:cNvCxnSpPr>
          <p:nvPr/>
        </p:nvCxnSpPr>
        <p:spPr bwMode="auto">
          <a:xfrm flipH="1">
            <a:off x="1354758" y="4969168"/>
            <a:ext cx="58042" cy="19502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3" name="Gerade Verbindung 72" descr=" 700"/>
          <p:cNvCxnSpPr>
            <a:cxnSpLocks noChangeShapeType="1"/>
          </p:cNvCxnSpPr>
          <p:nvPr/>
        </p:nvCxnSpPr>
        <p:spPr bwMode="auto">
          <a:xfrm flipH="1">
            <a:off x="1412800" y="4969168"/>
            <a:ext cx="1253729" cy="428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" name="Gerade Verbindung 72" descr=" 700"/>
          <p:cNvCxnSpPr>
            <a:cxnSpLocks noChangeShapeType="1"/>
          </p:cNvCxnSpPr>
          <p:nvPr/>
        </p:nvCxnSpPr>
        <p:spPr bwMode="auto">
          <a:xfrm>
            <a:off x="2666528" y="4969168"/>
            <a:ext cx="46435" cy="19502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7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761720" y="5359217"/>
            <a:ext cx="51078" cy="9644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938169" y="5359217"/>
            <a:ext cx="2321" cy="9644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9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2810475" y="5453514"/>
            <a:ext cx="130016" cy="214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0" name="Group 643"/>
          <p:cNvGrpSpPr>
            <a:grpSpLocks/>
          </p:cNvGrpSpPr>
          <p:nvPr/>
        </p:nvGrpSpPr>
        <p:grpSpPr bwMode="auto">
          <a:xfrm rot="16200000">
            <a:off x="2214507" y="4699491"/>
            <a:ext cx="184309" cy="436484"/>
            <a:chOff x="1454150" y="989112"/>
            <a:chExt cx="136525" cy="144016"/>
          </a:xfrm>
        </p:grpSpPr>
        <p:sp>
          <p:nvSpPr>
            <p:cNvPr id="271" name="Rectangle 645"/>
            <p:cNvSpPr>
              <a:spLocks noChangeArrowheads="1"/>
            </p:cNvSpPr>
            <p:nvPr/>
          </p:nvSpPr>
          <p:spPr bwMode="auto">
            <a:xfrm>
              <a:off x="1454150" y="989112"/>
              <a:ext cx="136525" cy="1440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 sz="1000">
                <a:latin typeface="Microsoft Sans Serif"/>
                <a:cs typeface="Microsoft Sans Serif"/>
              </a:endParaRPr>
            </a:p>
          </p:txBody>
        </p:sp>
        <p:cxnSp>
          <p:nvCxnSpPr>
            <p:cNvPr id="272" name="Curved Connector 648"/>
            <p:cNvCxnSpPr>
              <a:cxnSpLocks noChangeShapeType="1"/>
            </p:cNvCxnSpPr>
            <p:nvPr/>
          </p:nvCxnSpPr>
          <p:spPr bwMode="auto">
            <a:xfrm rot="5400000" flipH="1" flipV="1">
              <a:off x="1484040" y="1061120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rgbClr val="6600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3" name="Curved Connector 649"/>
            <p:cNvCxnSpPr>
              <a:cxnSpLocks noChangeShapeType="1"/>
            </p:cNvCxnSpPr>
            <p:nvPr/>
          </p:nvCxnSpPr>
          <p:spPr bwMode="auto">
            <a:xfrm rot="16200000" flipV="1">
              <a:off x="1484040" y="989112"/>
              <a:ext cx="72008" cy="72008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rgbClr val="6600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231" name="Gerade Verbindung 72" descr=" 700"/>
          <p:cNvCxnSpPr>
            <a:cxnSpLocks noChangeShapeType="1"/>
          </p:cNvCxnSpPr>
          <p:nvPr/>
        </p:nvCxnSpPr>
        <p:spPr bwMode="auto">
          <a:xfrm>
            <a:off x="2364704" y="4774144"/>
            <a:ext cx="0" cy="390049"/>
          </a:xfrm>
          <a:prstGeom prst="line">
            <a:avLst/>
          </a:prstGeom>
          <a:noFill/>
          <a:ln w="8890">
            <a:solidFill>
              <a:schemeClr val="tx1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2" name="Gerade Verbindung 72" descr=" 700"/>
          <p:cNvCxnSpPr>
            <a:cxnSpLocks noChangeShapeType="1"/>
            <a:stCxn id="37" idx="4"/>
            <a:endCxn id="135" idx="0"/>
          </p:cNvCxnSpPr>
          <p:nvPr/>
        </p:nvCxnSpPr>
        <p:spPr bwMode="auto">
          <a:xfrm flipH="1">
            <a:off x="1891074" y="4096916"/>
            <a:ext cx="2428518" cy="1067276"/>
          </a:xfrm>
          <a:prstGeom prst="lin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4" name="Gerade Verbindung 72" descr=" 700"/>
          <p:cNvCxnSpPr>
            <a:cxnSpLocks noChangeShapeType="1"/>
          </p:cNvCxnSpPr>
          <p:nvPr/>
        </p:nvCxnSpPr>
        <p:spPr bwMode="auto">
          <a:xfrm>
            <a:off x="716284" y="6330052"/>
            <a:ext cx="2001322" cy="0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5" name="Gerade Verbindung 72" descr=" 700"/>
          <p:cNvCxnSpPr>
            <a:cxnSpLocks noChangeShapeType="1"/>
          </p:cNvCxnSpPr>
          <p:nvPr/>
        </p:nvCxnSpPr>
        <p:spPr bwMode="auto">
          <a:xfrm flipV="1">
            <a:off x="716284" y="2150958"/>
            <a:ext cx="0" cy="4179094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6" name="Gerade Verbindung 72" descr=" 700"/>
          <p:cNvCxnSpPr>
            <a:cxnSpLocks noChangeShapeType="1"/>
          </p:cNvCxnSpPr>
          <p:nvPr/>
        </p:nvCxnSpPr>
        <p:spPr bwMode="auto">
          <a:xfrm>
            <a:off x="716284" y="2150958"/>
            <a:ext cx="6008609" cy="0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7" name="Gerade Verbindung 72" descr=" 700"/>
          <p:cNvCxnSpPr>
            <a:cxnSpLocks noChangeShapeType="1"/>
          </p:cNvCxnSpPr>
          <p:nvPr/>
        </p:nvCxnSpPr>
        <p:spPr bwMode="auto">
          <a:xfrm>
            <a:off x="6715605" y="2150958"/>
            <a:ext cx="564178" cy="387906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8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1995552" y="5845706"/>
            <a:ext cx="670976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9" name="Gerade Verbindung 72" descr=" 700"/>
          <p:cNvCxnSpPr>
            <a:cxnSpLocks noChangeShapeType="1"/>
          </p:cNvCxnSpPr>
          <p:nvPr/>
        </p:nvCxnSpPr>
        <p:spPr bwMode="auto">
          <a:xfrm flipV="1">
            <a:off x="2717606" y="5359218"/>
            <a:ext cx="0" cy="970835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0" name="Gerade Verbindung 72" descr=" 700"/>
          <p:cNvCxnSpPr>
            <a:cxnSpLocks noChangeShapeType="1"/>
          </p:cNvCxnSpPr>
          <p:nvPr/>
        </p:nvCxnSpPr>
        <p:spPr bwMode="auto">
          <a:xfrm>
            <a:off x="2664207" y="5361359"/>
            <a:ext cx="0" cy="484346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1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45622" y="3513986"/>
            <a:ext cx="48757" cy="251564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2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7022072" y="3513988"/>
            <a:ext cx="2323" cy="251563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3" name="Gerade Verbindung 72" descr=" 700"/>
          <p:cNvCxnSpPr>
            <a:cxnSpLocks noChangeShapeType="1"/>
          </p:cNvCxnSpPr>
          <p:nvPr/>
        </p:nvCxnSpPr>
        <p:spPr bwMode="auto">
          <a:xfrm flipH="1" flipV="1">
            <a:off x="6889735" y="3765550"/>
            <a:ext cx="134661" cy="1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4" name="Gerade Verbindung 72" descr=" 700"/>
          <p:cNvCxnSpPr>
            <a:cxnSpLocks noChangeShapeType="1"/>
          </p:cNvCxnSpPr>
          <p:nvPr/>
        </p:nvCxnSpPr>
        <p:spPr bwMode="auto">
          <a:xfrm flipH="1">
            <a:off x="6304662" y="3994045"/>
            <a:ext cx="457378" cy="4286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8" name="Gerade Verbindung 72" descr=" 700"/>
          <p:cNvCxnSpPr>
            <a:cxnSpLocks noChangeShapeType="1"/>
          </p:cNvCxnSpPr>
          <p:nvPr/>
        </p:nvCxnSpPr>
        <p:spPr bwMode="auto">
          <a:xfrm>
            <a:off x="6762040" y="3513985"/>
            <a:ext cx="0" cy="486490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9" name="Gerade Verbindung 72" descr=" 700"/>
          <p:cNvCxnSpPr>
            <a:cxnSpLocks noChangeShapeType="1"/>
          </p:cNvCxnSpPr>
          <p:nvPr/>
        </p:nvCxnSpPr>
        <p:spPr bwMode="auto">
          <a:xfrm flipV="1">
            <a:off x="6809635" y="2731746"/>
            <a:ext cx="468988" cy="587217"/>
          </a:xfrm>
          <a:prstGeom prst="line">
            <a:avLst/>
          </a:prstGeom>
          <a:noFill/>
          <a:ln w="25400">
            <a:solidFill>
              <a:srgbClr val="660066"/>
            </a:solidFill>
            <a:prstDash val="solid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0" name="Gerade Verbindung 72" descr=" 700"/>
          <p:cNvCxnSpPr>
            <a:cxnSpLocks noChangeShapeType="1"/>
          </p:cNvCxnSpPr>
          <p:nvPr/>
        </p:nvCxnSpPr>
        <p:spPr bwMode="auto">
          <a:xfrm flipV="1">
            <a:off x="5217848" y="3512455"/>
            <a:ext cx="256412" cy="290855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4" name="Gerade Verbindung 72" descr=" 700"/>
          <p:cNvCxnSpPr>
            <a:cxnSpLocks noChangeShapeType="1"/>
          </p:cNvCxnSpPr>
          <p:nvPr/>
        </p:nvCxnSpPr>
        <p:spPr bwMode="auto">
          <a:xfrm flipH="1">
            <a:off x="5217849" y="3803309"/>
            <a:ext cx="1309698" cy="34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5" name="Gerade Verbindung 72" descr=" 700"/>
          <p:cNvCxnSpPr>
            <a:cxnSpLocks noChangeShapeType="1"/>
          </p:cNvCxnSpPr>
          <p:nvPr/>
        </p:nvCxnSpPr>
        <p:spPr bwMode="auto">
          <a:xfrm flipH="1">
            <a:off x="6527547" y="3516130"/>
            <a:ext cx="210808" cy="287582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6" name="Rectangular Callout 155"/>
          <p:cNvSpPr/>
          <p:nvPr/>
        </p:nvSpPr>
        <p:spPr>
          <a:xfrm>
            <a:off x="6320912" y="4249318"/>
            <a:ext cx="2844108" cy="918475"/>
          </a:xfrm>
          <a:prstGeom prst="wedgeRectCallout">
            <a:avLst>
              <a:gd name="adj1" fmla="val -13467"/>
              <a:gd name="adj2" fmla="val 35935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dynamic dependency over-approximations</a:t>
            </a:r>
          </a:p>
        </p:txBody>
      </p:sp>
      <p:sp>
        <p:nvSpPr>
          <p:cNvPr id="296" name="Rectangular Callout 295"/>
          <p:cNvSpPr/>
          <p:nvPr/>
        </p:nvSpPr>
        <p:spPr>
          <a:xfrm>
            <a:off x="3349111" y="5471891"/>
            <a:ext cx="5819993" cy="687085"/>
          </a:xfrm>
          <a:prstGeom prst="wedgeRectCallout">
            <a:avLst>
              <a:gd name="adj1" fmla="val -13467"/>
              <a:gd name="adj2" fmla="val 35935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pessimistic (correct</a:t>
            </a:r>
            <a:r>
              <a:rPr lang="en-GB" dirty="0" smtClean="0"/>
              <a:t>), </a:t>
            </a:r>
            <a:r>
              <a:rPr lang="en-GB" dirty="0"/>
              <a:t>generic</a:t>
            </a:r>
            <a:r>
              <a:rPr lang="en-GB" dirty="0" smtClean="0"/>
              <a:t>, algorithmic approach,</a:t>
            </a:r>
          </a:p>
          <a:p>
            <a:pPr algn="ctr"/>
            <a:r>
              <a:rPr lang="en-GB" dirty="0" smtClean="0"/>
              <a:t>not dynamic invariant proof</a:t>
            </a:r>
          </a:p>
        </p:txBody>
      </p:sp>
      <p:sp>
        <p:nvSpPr>
          <p:cNvPr id="121" name="Rectangular Callout 120"/>
          <p:cNvSpPr/>
          <p:nvPr/>
        </p:nvSpPr>
        <p:spPr>
          <a:xfrm>
            <a:off x="1238120" y="1718102"/>
            <a:ext cx="1923487" cy="984978"/>
          </a:xfrm>
          <a:prstGeom prst="wedgeRectCallout">
            <a:avLst>
              <a:gd name="adj1" fmla="val -33200"/>
              <a:gd name="adj2" fmla="val 99114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</a:t>
            </a:r>
            <a:r>
              <a:rPr lang="en-GB" dirty="0" smtClean="0"/>
              <a:t>eclaration is deleted</a:t>
            </a:r>
          </a:p>
        </p:txBody>
      </p:sp>
      <p:sp>
        <p:nvSpPr>
          <p:cNvPr id="297" name="Rectangular Callout 296"/>
          <p:cNvSpPr/>
          <p:nvPr/>
        </p:nvSpPr>
        <p:spPr>
          <a:xfrm>
            <a:off x="3347600" y="4249317"/>
            <a:ext cx="2845620" cy="918476"/>
          </a:xfrm>
          <a:prstGeom prst="wedgeRectCallout">
            <a:avLst>
              <a:gd name="adj1" fmla="val -13467"/>
              <a:gd name="adj2" fmla="val 35935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</a:t>
            </a:r>
            <a:r>
              <a:rPr lang="en-GB" dirty="0" smtClean="0"/>
              <a:t>lways invalidate when queried information changes</a:t>
            </a:r>
          </a:p>
        </p:txBody>
      </p:sp>
      <p:sp>
        <p:nvSpPr>
          <p:cNvPr id="171" name="Rechteck 3"/>
          <p:cNvSpPr>
            <a:spLocks noChangeArrowheads="1"/>
          </p:cNvSpPr>
          <p:nvPr/>
        </p:nvSpPr>
        <p:spPr bwMode="auto">
          <a:xfrm>
            <a:off x="1389583" y="5166337"/>
            <a:ext cx="211277" cy="19288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g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235" name="Rechteck 3"/>
          <p:cNvSpPr>
            <a:spLocks noChangeArrowheads="1"/>
          </p:cNvSpPr>
          <p:nvPr/>
        </p:nvSpPr>
        <p:spPr bwMode="auto">
          <a:xfrm>
            <a:off x="2613129" y="5164193"/>
            <a:ext cx="211276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239" name="Rechteck 3"/>
          <p:cNvSpPr>
            <a:spLocks noChangeArrowheads="1"/>
          </p:cNvSpPr>
          <p:nvPr/>
        </p:nvSpPr>
        <p:spPr bwMode="auto">
          <a:xfrm>
            <a:off x="2822083" y="5164193"/>
            <a:ext cx="211276" cy="192881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 err="1">
                <a:solidFill>
                  <a:srgbClr val="660066"/>
                </a:solidFill>
                <a:latin typeface="Microsoft Sans Serif"/>
                <a:cs typeface="Microsoft Sans Serif"/>
              </a:rPr>
              <a:t>w</a:t>
            </a:r>
            <a:endParaRPr lang="de-DE" sz="1000" b="1" dirty="0">
              <a:solidFill>
                <a:srgbClr val="660066"/>
              </a:solidFill>
              <a:latin typeface="Microsoft Sans Serif"/>
              <a:cs typeface="Microsoft Sans Serif"/>
            </a:endParaRPr>
          </a:p>
        </p:txBody>
      </p:sp>
      <p:sp>
        <p:nvSpPr>
          <p:cNvPr id="298" name="Up Arrow 297"/>
          <p:cNvSpPr/>
          <p:nvPr/>
        </p:nvSpPr>
        <p:spPr>
          <a:xfrm rot="5400000">
            <a:off x="6077285" y="4400859"/>
            <a:ext cx="245797" cy="603646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7" name="Rechteck 3"/>
          <p:cNvSpPr>
            <a:spLocks noChangeArrowheads="1"/>
          </p:cNvSpPr>
          <p:nvPr/>
        </p:nvSpPr>
        <p:spPr bwMode="auto">
          <a:xfrm>
            <a:off x="6703997" y="3318962"/>
            <a:ext cx="211276" cy="195024"/>
          </a:xfrm>
          <a:prstGeom prst="rect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de-DE" sz="1000" b="1" dirty="0">
                <a:solidFill>
                  <a:srgbClr val="660066"/>
                </a:solidFill>
                <a:latin typeface="Microsoft Sans Serif"/>
                <a:cs typeface="Microsoft Sans Serif"/>
              </a:rPr>
              <a:t>t</a:t>
            </a:r>
          </a:p>
        </p:txBody>
      </p:sp>
      <p:sp>
        <p:nvSpPr>
          <p:cNvPr id="300" name="Oval 299"/>
          <p:cNvSpPr/>
          <p:nvPr/>
        </p:nvSpPr>
        <p:spPr>
          <a:xfrm rot="20991448">
            <a:off x="1818249" y="2886571"/>
            <a:ext cx="3208616" cy="221943"/>
          </a:xfrm>
          <a:prstGeom prst="ellipse">
            <a:avLst/>
          </a:prstGeom>
          <a:solidFill>
            <a:srgbClr val="660066">
              <a:alpha val="20000"/>
            </a:srgbClr>
          </a:solidFill>
          <a:ln w="44450">
            <a:solidFill>
              <a:srgbClr val="660066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000" b="1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266521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grpSp>
        <p:nvGrpSpPr>
          <p:cNvPr id="57" name="Group 56"/>
          <p:cNvGrpSpPr/>
          <p:nvPr/>
        </p:nvGrpSpPr>
        <p:grpSpPr>
          <a:xfrm>
            <a:off x="2510895" y="1510247"/>
            <a:ext cx="4276549" cy="2403540"/>
            <a:chOff x="2317749" y="1510247"/>
            <a:chExt cx="3947584" cy="2403540"/>
          </a:xfrm>
        </p:grpSpPr>
        <p:sp>
          <p:nvSpPr>
            <p:cNvPr id="48" name="TextBox 47"/>
            <p:cNvSpPr txBox="1"/>
            <p:nvPr/>
          </p:nvSpPr>
          <p:spPr>
            <a:xfrm>
              <a:off x="2317749" y="1510247"/>
              <a:ext cx="2373021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>
                      <a:lumMod val="50000"/>
                    </a:schemeClr>
                  </a:solidFill>
                </a:rPr>
                <a:t>s</a:t>
              </a:r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yntax-directed analyses</a:t>
              </a:r>
            </a:p>
            <a:p>
              <a:pPr algn="ctr"/>
              <a:r>
                <a:rPr lang="en-GB" sz="1400" i="1" dirty="0">
                  <a:solidFill>
                    <a:schemeClr val="bg1">
                      <a:lumMod val="50000"/>
                    </a:schemeClr>
                  </a:solidFill>
                </a:rPr>
                <a:t>demand-driven reference attribute grammar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697123" y="1510247"/>
              <a:ext cx="15682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bg1">
                      <a:lumMod val="50000"/>
                    </a:schemeClr>
                  </a:solidFill>
                </a:rPr>
                <a:t>graph-based transform.</a:t>
              </a:r>
            </a:p>
          </p:txBody>
        </p:sp>
        <p:cxnSp>
          <p:nvCxnSpPr>
            <p:cNvPr id="50" name="Straight Connector 49"/>
            <p:cNvCxnSpPr/>
            <p:nvPr/>
          </p:nvCxnSpPr>
          <p:spPr>
            <a:xfrm flipH="1">
              <a:off x="4690770" y="1510247"/>
              <a:ext cx="3" cy="2403540"/>
            </a:xfrm>
            <a:prstGeom prst="line">
              <a:avLst/>
            </a:prstGeom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3680118" y="2392084"/>
            <a:ext cx="344396" cy="245870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5719194" y="2811714"/>
            <a:ext cx="344396" cy="161944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2" y="2799270"/>
            <a:ext cx="2458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frontend</a:t>
            </a: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(ASG)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81667" y="2802910"/>
            <a:ext cx="1619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backend</a:t>
            </a: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(graph)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chemeClr val="accent1">
              <a:lumMod val="50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0" name="Group 69"/>
          <p:cNvGrpSpPr/>
          <p:nvPr/>
        </p:nvGrpSpPr>
        <p:grpSpPr>
          <a:xfrm>
            <a:off x="4893938" y="5069481"/>
            <a:ext cx="1682715" cy="358108"/>
            <a:chOff x="4641136" y="5069481"/>
            <a:chExt cx="1694512" cy="358108"/>
          </a:xfrm>
        </p:grpSpPr>
        <p:sp>
          <p:nvSpPr>
            <p:cNvPr id="66" name="Curved Up Arrow 65"/>
            <p:cNvSpPr/>
            <p:nvPr/>
          </p:nvSpPr>
          <p:spPr>
            <a:xfrm>
              <a:off x="4641136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7" name="Curved Up Arrow 66"/>
            <p:cNvSpPr/>
            <p:nvPr/>
          </p:nvSpPr>
          <p:spPr>
            <a:xfrm>
              <a:off x="5064764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8" name="Curved Up Arrow 67"/>
            <p:cNvSpPr/>
            <p:nvPr/>
          </p:nvSpPr>
          <p:spPr>
            <a:xfrm>
              <a:off x="5488392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9" name="Curved Up Arrow 68"/>
            <p:cNvSpPr/>
            <p:nvPr/>
          </p:nvSpPr>
          <p:spPr>
            <a:xfrm>
              <a:off x="591202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5088550" y="5371771"/>
            <a:ext cx="161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strategies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2622963" y="4999632"/>
            <a:ext cx="245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demand</a:t>
            </a:r>
          </a:p>
          <a:p>
            <a:pPr algn="ctr"/>
            <a:r>
              <a:rPr lang="en-GB" dirty="0" smtClean="0">
                <a:solidFill>
                  <a:srgbClr val="FFFFFF"/>
                </a:solidFill>
              </a:rPr>
              <a:t>driven</a:t>
            </a:r>
            <a:endParaRPr lang="en-GB" dirty="0">
              <a:solidFill>
                <a:srgbClr val="FFFFFF"/>
              </a:solidFill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4106863" y="4061979"/>
            <a:ext cx="974804" cy="932365"/>
            <a:chOff x="3403604" y="3985033"/>
            <a:chExt cx="899819" cy="932365"/>
          </a:xfrm>
        </p:grpSpPr>
        <p:sp>
          <p:nvSpPr>
            <p:cNvPr id="78" name="Rectangle 77"/>
            <p:cNvSpPr/>
            <p:nvPr/>
          </p:nvSpPr>
          <p:spPr>
            <a:xfrm>
              <a:off x="3403604" y="3985033"/>
              <a:ext cx="897484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3467454" y="4612028"/>
              <a:ext cx="835969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01773" y="4824407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0" name="Straight Connector 9"/>
          <p:cNvCxnSpPr/>
          <p:nvPr/>
        </p:nvCxnSpPr>
        <p:spPr>
          <a:xfrm>
            <a:off x="5081669" y="3913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34281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4000236" y="4123520"/>
            <a:ext cx="1495031" cy="727698"/>
            <a:chOff x="3692525" y="4123520"/>
            <a:chExt cx="1380029" cy="727698"/>
          </a:xfrm>
        </p:grpSpPr>
        <p:sp>
          <p:nvSpPr>
            <p:cNvPr id="86" name="Rectangle 85"/>
            <p:cNvSpPr/>
            <p:nvPr/>
          </p:nvSpPr>
          <p:spPr>
            <a:xfrm>
              <a:off x="4870904" y="4322415"/>
              <a:ext cx="201650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4870904" y="4758227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4381500" y="4123520"/>
              <a:ext cx="691054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3692525" y="4545848"/>
              <a:ext cx="1380029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9" name="Straight Connector 8"/>
          <p:cNvCxnSpPr/>
          <p:nvPr/>
        </p:nvCxnSpPr>
        <p:spPr>
          <a:xfrm>
            <a:off x="5496065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3817938" y="4057705"/>
            <a:ext cx="2081934" cy="932365"/>
            <a:chOff x="3524250" y="4057704"/>
            <a:chExt cx="1921785" cy="932365"/>
          </a:xfrm>
        </p:grpSpPr>
        <p:sp>
          <p:nvSpPr>
            <p:cNvPr id="90" name="Rectangle 89"/>
            <p:cNvSpPr/>
            <p:nvPr/>
          </p:nvSpPr>
          <p:spPr>
            <a:xfrm>
              <a:off x="5242049" y="4057704"/>
              <a:ext cx="201650" cy="929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244384" y="4684699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5244384" y="4897078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3524250" y="4262371"/>
              <a:ext cx="1921784" cy="9726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489119" y="4461266"/>
              <a:ext cx="956916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2" name="Straight Connector 71"/>
          <p:cNvCxnSpPr/>
          <p:nvPr/>
        </p:nvCxnSpPr>
        <p:spPr>
          <a:xfrm>
            <a:off x="5913629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/>
        </p:nvGrpSpPr>
        <p:grpSpPr>
          <a:xfrm>
            <a:off x="4326996" y="3913788"/>
            <a:ext cx="2008939" cy="932365"/>
            <a:chOff x="3994150" y="3913787"/>
            <a:chExt cx="1854405" cy="932365"/>
          </a:xfrm>
        </p:grpSpPr>
        <p:sp>
          <p:nvSpPr>
            <p:cNvPr id="97" name="Rectangle 96"/>
            <p:cNvSpPr/>
            <p:nvPr/>
          </p:nvSpPr>
          <p:spPr>
            <a:xfrm>
              <a:off x="5646905" y="4118454"/>
              <a:ext cx="201650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5646905" y="4317349"/>
              <a:ext cx="201650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5646905" y="4540782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5646905" y="4753161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3994150" y="3913787"/>
              <a:ext cx="1852070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2622962" y="4246422"/>
            <a:ext cx="2456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RAG</a:t>
            </a:r>
            <a:endParaRPr lang="en-GB" dirty="0"/>
          </a:p>
        </p:txBody>
      </p:sp>
      <p:sp>
        <p:nvSpPr>
          <p:cNvPr id="89" name="TextBox 88"/>
          <p:cNvSpPr txBox="1"/>
          <p:nvPr/>
        </p:nvSpPr>
        <p:spPr>
          <a:xfrm>
            <a:off x="7093504" y="4997505"/>
            <a:ext cx="2462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output</a:t>
            </a:r>
          </a:p>
          <a:p>
            <a:pPr algn="ctr"/>
            <a:r>
              <a:rPr lang="en-GB" dirty="0" smtClean="0"/>
              <a:t>(binary code/</a:t>
            </a:r>
          </a:p>
          <a:p>
            <a:pPr algn="ctr"/>
            <a:r>
              <a:rPr lang="en-GB" dirty="0" smtClean="0"/>
              <a:t>code for further tooling)</a:t>
            </a:r>
            <a:endParaRPr lang="en-GB" dirty="0"/>
          </a:p>
        </p:txBody>
      </p:sp>
      <p:sp>
        <p:nvSpPr>
          <p:cNvPr id="95" name="TextBox 94"/>
          <p:cNvSpPr txBox="1"/>
          <p:nvPr/>
        </p:nvSpPr>
        <p:spPr>
          <a:xfrm>
            <a:off x="697866" y="4997506"/>
            <a:ext cx="684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input</a:t>
            </a:r>
          </a:p>
          <a:p>
            <a:pPr algn="ctr"/>
            <a:r>
              <a:rPr lang="en-GB" dirty="0" smtClean="0"/>
              <a:t>(AST)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3855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5088550" y="1510248"/>
            <a:ext cx="1698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graph-based transform.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510895" y="1510247"/>
            <a:ext cx="257077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yntax-directed analyses</a:t>
            </a:r>
          </a:p>
          <a:p>
            <a:pPr algn="ctr"/>
            <a:r>
              <a:rPr lang="en-GB" sz="1400" i="1" dirty="0">
                <a:solidFill>
                  <a:schemeClr val="bg1">
                    <a:lumMod val="50000"/>
                  </a:schemeClr>
                </a:solidFill>
              </a:rPr>
              <a:t>demand-driven reference attribute grammar</a:t>
            </a:r>
          </a:p>
        </p:txBody>
      </p:sp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cxnSp>
        <p:nvCxnSpPr>
          <p:cNvPr id="50" name="Straight Connector 49"/>
          <p:cNvCxnSpPr/>
          <p:nvPr/>
        </p:nvCxnSpPr>
        <p:spPr>
          <a:xfrm flipH="1">
            <a:off x="5081668" y="1510247"/>
            <a:ext cx="3" cy="2403540"/>
          </a:xfrm>
          <a:prstGeom prst="line">
            <a:avLst/>
          </a:prstGeom>
          <a:ln>
            <a:solidFill>
              <a:srgbClr val="FF0000">
                <a:alpha val="5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3680118" y="2392084"/>
            <a:ext cx="344396" cy="245870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5719194" y="2811714"/>
            <a:ext cx="344396" cy="161944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2" y="2799270"/>
            <a:ext cx="2458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frontend</a:t>
            </a: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(ASG)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81667" y="2802910"/>
            <a:ext cx="1619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backend</a:t>
            </a: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(graph)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chemeClr val="bg1">
              <a:lumMod val="95000"/>
            </a:scheme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rgbClr val="F2F2F2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0" name="Group 69"/>
          <p:cNvGrpSpPr/>
          <p:nvPr/>
        </p:nvGrpSpPr>
        <p:grpSpPr>
          <a:xfrm>
            <a:off x="4893938" y="5069481"/>
            <a:ext cx="1682715" cy="358108"/>
            <a:chOff x="4641136" y="5069481"/>
            <a:chExt cx="1694512" cy="358108"/>
          </a:xfrm>
        </p:grpSpPr>
        <p:sp>
          <p:nvSpPr>
            <p:cNvPr id="66" name="Curved Up Arrow 65"/>
            <p:cNvSpPr/>
            <p:nvPr/>
          </p:nvSpPr>
          <p:spPr>
            <a:xfrm>
              <a:off x="4641136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7" name="Curved Up Arrow 66"/>
            <p:cNvSpPr/>
            <p:nvPr/>
          </p:nvSpPr>
          <p:spPr>
            <a:xfrm>
              <a:off x="5064764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8" name="Curved Up Arrow 67"/>
            <p:cNvSpPr/>
            <p:nvPr/>
          </p:nvSpPr>
          <p:spPr>
            <a:xfrm>
              <a:off x="5488392" y="5094436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9" name="Curved Up Arrow 68"/>
            <p:cNvSpPr/>
            <p:nvPr/>
          </p:nvSpPr>
          <p:spPr>
            <a:xfrm>
              <a:off x="5912020" y="5069481"/>
              <a:ext cx="423628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5088550" y="5371771"/>
            <a:ext cx="161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strategies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2622961" y="4999632"/>
            <a:ext cx="2458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demand</a:t>
            </a:r>
          </a:p>
          <a:p>
            <a:pPr algn="ctr"/>
            <a:r>
              <a:rPr lang="en-GB" dirty="0" smtClean="0">
                <a:solidFill>
                  <a:srgbClr val="FFFFFF"/>
                </a:solidFill>
              </a:rPr>
              <a:t>driven</a:t>
            </a:r>
            <a:endParaRPr lang="en-GB" dirty="0">
              <a:solidFill>
                <a:srgbClr val="FFFFFF"/>
              </a:solidFill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4106863" y="4061979"/>
            <a:ext cx="974804" cy="932365"/>
            <a:chOff x="3403604" y="3985033"/>
            <a:chExt cx="899819" cy="932365"/>
          </a:xfrm>
        </p:grpSpPr>
        <p:sp>
          <p:nvSpPr>
            <p:cNvPr id="78" name="Rectangle 77"/>
            <p:cNvSpPr/>
            <p:nvPr/>
          </p:nvSpPr>
          <p:spPr>
            <a:xfrm>
              <a:off x="3403604" y="3985033"/>
              <a:ext cx="897484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3467454" y="4612028"/>
              <a:ext cx="835969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01773" y="4824407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0" name="Straight Connector 9"/>
          <p:cNvCxnSpPr/>
          <p:nvPr/>
        </p:nvCxnSpPr>
        <p:spPr>
          <a:xfrm>
            <a:off x="5081669" y="3913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342814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4000236" y="4123520"/>
            <a:ext cx="1495031" cy="727698"/>
            <a:chOff x="3692525" y="4123520"/>
            <a:chExt cx="1380029" cy="727698"/>
          </a:xfrm>
        </p:grpSpPr>
        <p:sp>
          <p:nvSpPr>
            <p:cNvPr id="86" name="Rectangle 85"/>
            <p:cNvSpPr/>
            <p:nvPr/>
          </p:nvSpPr>
          <p:spPr>
            <a:xfrm>
              <a:off x="4870904" y="4322415"/>
              <a:ext cx="201650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4870904" y="4758227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4381500" y="4123520"/>
              <a:ext cx="691054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3692525" y="4545848"/>
              <a:ext cx="1380029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9" name="Straight Connector 8"/>
          <p:cNvCxnSpPr/>
          <p:nvPr/>
        </p:nvCxnSpPr>
        <p:spPr>
          <a:xfrm>
            <a:off x="5496065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3817938" y="4057705"/>
            <a:ext cx="2081934" cy="932365"/>
            <a:chOff x="3524250" y="4057704"/>
            <a:chExt cx="1921785" cy="932365"/>
          </a:xfrm>
        </p:grpSpPr>
        <p:sp>
          <p:nvSpPr>
            <p:cNvPr id="90" name="Rectangle 89"/>
            <p:cNvSpPr/>
            <p:nvPr/>
          </p:nvSpPr>
          <p:spPr>
            <a:xfrm>
              <a:off x="5242049" y="4057704"/>
              <a:ext cx="201650" cy="929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244384" y="4684699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5244384" y="4897078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3524250" y="4262371"/>
              <a:ext cx="1921784" cy="9726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489119" y="4461266"/>
              <a:ext cx="956916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2" name="Straight Connector 71"/>
          <p:cNvCxnSpPr/>
          <p:nvPr/>
        </p:nvCxnSpPr>
        <p:spPr>
          <a:xfrm>
            <a:off x="5913629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/>
        </p:nvGrpSpPr>
        <p:grpSpPr>
          <a:xfrm>
            <a:off x="4326996" y="3913788"/>
            <a:ext cx="2008939" cy="932365"/>
            <a:chOff x="3994150" y="3913787"/>
            <a:chExt cx="1854405" cy="932365"/>
          </a:xfrm>
        </p:grpSpPr>
        <p:sp>
          <p:nvSpPr>
            <p:cNvPr id="97" name="Rectangle 96"/>
            <p:cNvSpPr/>
            <p:nvPr/>
          </p:nvSpPr>
          <p:spPr>
            <a:xfrm>
              <a:off x="5646905" y="4118454"/>
              <a:ext cx="201650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5646905" y="4317349"/>
              <a:ext cx="201650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5646905" y="4540782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5646905" y="4753161"/>
              <a:ext cx="201650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3994150" y="3913787"/>
              <a:ext cx="1852070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2622962" y="4246422"/>
            <a:ext cx="2456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RAG</a:t>
            </a:r>
            <a:endParaRPr lang="en-GB" dirty="0"/>
          </a:p>
        </p:txBody>
      </p:sp>
      <p:grpSp>
        <p:nvGrpSpPr>
          <p:cNvPr id="64" name="Group 63"/>
          <p:cNvGrpSpPr/>
          <p:nvPr/>
        </p:nvGrpSpPr>
        <p:grpSpPr>
          <a:xfrm>
            <a:off x="1591283" y="1155701"/>
            <a:ext cx="6095620" cy="2685026"/>
            <a:chOff x="1589527" y="1155701"/>
            <a:chExt cx="5626726" cy="2685026"/>
          </a:xfrm>
        </p:grpSpPr>
        <p:sp>
          <p:nvSpPr>
            <p:cNvPr id="23" name="Cloud 22"/>
            <p:cNvSpPr/>
            <p:nvPr/>
          </p:nvSpPr>
          <p:spPr>
            <a:xfrm>
              <a:off x="1589527" y="1663700"/>
              <a:ext cx="1795492" cy="7840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50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Cloud 75"/>
            <p:cNvSpPr/>
            <p:nvPr/>
          </p:nvSpPr>
          <p:spPr>
            <a:xfrm>
              <a:off x="3992834" y="1370547"/>
              <a:ext cx="2116089" cy="1169827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50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Cloud 78"/>
            <p:cNvSpPr/>
            <p:nvPr/>
          </p:nvSpPr>
          <p:spPr>
            <a:xfrm>
              <a:off x="5404304" y="1663700"/>
              <a:ext cx="1811949" cy="7840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50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Cloud 79"/>
            <p:cNvSpPr/>
            <p:nvPr/>
          </p:nvSpPr>
          <p:spPr>
            <a:xfrm>
              <a:off x="4478888" y="1155701"/>
              <a:ext cx="2164751" cy="1126964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50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Cloud 74"/>
            <p:cNvSpPr/>
            <p:nvPr/>
          </p:nvSpPr>
          <p:spPr>
            <a:xfrm>
              <a:off x="2718399" y="1277937"/>
              <a:ext cx="2116089" cy="1169827"/>
            </a:xfrm>
            <a:prstGeom prst="cloud">
              <a:avLst/>
            </a:prstGeom>
            <a:gradFill flip="none" rotWithShape="1">
              <a:gsLst>
                <a:gs pos="29000">
                  <a:schemeClr val="tx2">
                    <a:lumMod val="50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02" name="Straight Arrow Connector 101"/>
            <p:cNvCxnSpPr/>
            <p:nvPr/>
          </p:nvCxnSpPr>
          <p:spPr>
            <a:xfrm>
              <a:off x="3879188" y="2540374"/>
              <a:ext cx="625591" cy="1253262"/>
            </a:xfrm>
            <a:prstGeom prst="straightConnector1">
              <a:avLst/>
            </a:prstGeom>
            <a:ln w="44450" cap="flat">
              <a:gradFill flip="none" rotWithShape="1">
                <a:gsLst>
                  <a:gs pos="23000">
                    <a:schemeClr val="tx2">
                      <a:lumMod val="75000"/>
                    </a:schemeClr>
                  </a:gs>
                  <a:gs pos="100000">
                    <a:schemeClr val="tx2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>
              <a:off x="3136900" y="2447764"/>
              <a:ext cx="688975" cy="139296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23000">
                    <a:schemeClr val="tx2">
                      <a:lumMod val="75000"/>
                    </a:schemeClr>
                  </a:gs>
                  <a:gs pos="100000">
                    <a:schemeClr val="tx2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2421196" y="2540374"/>
              <a:ext cx="684647" cy="130035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23000">
                    <a:schemeClr val="tx2">
                      <a:lumMod val="75000"/>
                    </a:schemeClr>
                  </a:gs>
                  <a:gs pos="100000">
                    <a:schemeClr val="tx2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>
              <a:off x="4554933" y="2540374"/>
              <a:ext cx="631941" cy="1300353"/>
            </a:xfrm>
            <a:prstGeom prst="straightConnector1">
              <a:avLst/>
            </a:prstGeom>
            <a:ln w="44450" cap="flat">
              <a:gradFill flip="none" rotWithShape="1">
                <a:gsLst>
                  <a:gs pos="23000">
                    <a:schemeClr val="tx2">
                      <a:lumMod val="75000"/>
                    </a:schemeClr>
                  </a:gs>
                  <a:gs pos="100000">
                    <a:schemeClr val="tx2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>
              <a:off x="5244384" y="2635250"/>
              <a:ext cx="610521" cy="1158386"/>
            </a:xfrm>
            <a:prstGeom prst="straightConnector1">
              <a:avLst/>
            </a:prstGeom>
            <a:ln w="44450" cap="flat">
              <a:gradFill flip="none" rotWithShape="1">
                <a:gsLst>
                  <a:gs pos="23000">
                    <a:schemeClr val="tx2">
                      <a:lumMod val="75000"/>
                    </a:schemeClr>
                  </a:gs>
                  <a:gs pos="100000">
                    <a:schemeClr val="tx2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  <a:prstDash val="sysDot"/>
              <a:headEnd type="triangle" w="sm" len="lg"/>
              <a:tailEnd type="triangle" w="sm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Lightning Bolt 17"/>
          <p:cNvSpPr/>
          <p:nvPr/>
        </p:nvSpPr>
        <p:spPr>
          <a:xfrm>
            <a:off x="4730616" y="4081560"/>
            <a:ext cx="914490" cy="807640"/>
          </a:xfrm>
          <a:prstGeom prst="lightningBolt">
            <a:avLst/>
          </a:prstGeom>
          <a:solidFill>
            <a:srgbClr val="FF0000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TextBox 82"/>
          <p:cNvSpPr txBox="1"/>
          <p:nvPr/>
        </p:nvSpPr>
        <p:spPr>
          <a:xfrm>
            <a:off x="2913025" y="1312387"/>
            <a:ext cx="29224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800" dirty="0" smtClean="0">
                <a:solidFill>
                  <a:schemeClr val="tx2">
                    <a:lumMod val="50000"/>
                  </a:schemeClr>
                </a:solidFill>
              </a:rPr>
              <a:t>interaction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697866" y="4997506"/>
            <a:ext cx="684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>
                <a:solidFill>
                  <a:srgbClr val="D9D9D9"/>
                </a:solidFill>
              </a:rPr>
              <a:t>input</a:t>
            </a:r>
          </a:p>
          <a:p>
            <a:pPr algn="ctr"/>
            <a:r>
              <a:rPr lang="en-GB" dirty="0" smtClean="0">
                <a:solidFill>
                  <a:srgbClr val="D9D9D9"/>
                </a:solidFill>
              </a:rPr>
              <a:t>(AST)</a:t>
            </a:r>
            <a:endParaRPr lang="en-GB" dirty="0">
              <a:solidFill>
                <a:srgbClr val="D9D9D9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7093504" y="4997505"/>
            <a:ext cx="2462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>
                <a:solidFill>
                  <a:srgbClr val="D9D9D9"/>
                </a:solidFill>
              </a:rPr>
              <a:t>output</a:t>
            </a:r>
          </a:p>
          <a:p>
            <a:pPr algn="ctr"/>
            <a:r>
              <a:rPr lang="en-GB" dirty="0" smtClean="0">
                <a:solidFill>
                  <a:srgbClr val="D9D9D9"/>
                </a:solidFill>
              </a:rPr>
              <a:t>(binary code/</a:t>
            </a:r>
          </a:p>
          <a:p>
            <a:pPr algn="ctr"/>
            <a:r>
              <a:rPr lang="en-GB" dirty="0" smtClean="0">
                <a:solidFill>
                  <a:srgbClr val="D9D9D9"/>
                </a:solidFill>
              </a:rPr>
              <a:t>code for further tooling)</a:t>
            </a:r>
            <a:endParaRPr lang="en-GB" dirty="0">
              <a:solidFill>
                <a:srgbClr val="D9D9D9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990916" y="2802910"/>
            <a:ext cx="2775864" cy="5847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rgbClr val="FF0000"/>
                </a:solidFill>
              </a:rPr>
              <a:t>interactive, mutual-dependent analyses &amp; transformations</a:t>
            </a:r>
            <a:endParaRPr lang="en-GB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026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83" grpId="0"/>
      <p:bldP spid="10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2622962" y="1510247"/>
            <a:ext cx="35170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yntax-directed analyses &amp; transformations</a:t>
            </a:r>
          </a:p>
          <a:p>
            <a:pPr algn="ctr"/>
            <a:r>
              <a:rPr lang="en-GB" sz="1400" i="1" dirty="0" smtClean="0">
                <a:solidFill>
                  <a:schemeClr val="bg1">
                    <a:lumMod val="50000"/>
                  </a:schemeClr>
                </a:solidFill>
              </a:rPr>
              <a:t>reference attribute grammar controlled rewriting</a:t>
            </a:r>
            <a:endParaRPr lang="en-GB" sz="14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10895" y="2799270"/>
            <a:ext cx="4276548" cy="35718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GB" sz="2800" dirty="0"/>
              <a:t>c</a:t>
            </a:r>
            <a:r>
              <a:rPr lang="en-GB" sz="2800" dirty="0" smtClean="0"/>
              <a:t>ompiler</a:t>
            </a:r>
            <a:endParaRPr lang="en-GB" sz="2800" dirty="0"/>
          </a:p>
        </p:txBody>
      </p:sp>
      <p:cxnSp>
        <p:nvCxnSpPr>
          <p:cNvPr id="50" name="Straight Connector 49"/>
          <p:cNvCxnSpPr/>
          <p:nvPr/>
        </p:nvCxnSpPr>
        <p:spPr>
          <a:xfrm flipH="1">
            <a:off x="6140571" y="1539026"/>
            <a:ext cx="3" cy="2403540"/>
          </a:xfrm>
          <a:prstGeom prst="line">
            <a:avLst/>
          </a:prstGeom>
          <a:ln>
            <a:solidFill>
              <a:srgbClr val="FF0000">
                <a:alpha val="5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140575" y="1510247"/>
            <a:ext cx="646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 smtClean="0">
                <a:solidFill>
                  <a:schemeClr val="bg1">
                    <a:lumMod val="50000"/>
                  </a:schemeClr>
                </a:solidFill>
              </a:rPr>
              <a:t>?</a:t>
            </a:r>
            <a:endParaRPr lang="en-GB" sz="4000" i="1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62040" y="3913787"/>
            <a:ext cx="2039077" cy="108371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From batch to interactive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2622963" y="3913787"/>
            <a:ext cx="2039077" cy="1083718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4209312" y="1862890"/>
            <a:ext cx="344396" cy="351709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/>
          <p:cNvSpPr/>
          <p:nvPr/>
        </p:nvSpPr>
        <p:spPr>
          <a:xfrm rot="5400000">
            <a:off x="6248647" y="3341167"/>
            <a:ext cx="344396" cy="56054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2962" y="2799270"/>
            <a:ext cx="3517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model of language</a:t>
            </a:r>
          </a:p>
          <a:p>
            <a:pPr algn="ctr"/>
            <a:r>
              <a:rPr lang="en-GB" dirty="0" smtClean="0">
                <a:solidFill>
                  <a:schemeClr val="bg1"/>
                </a:solidFill>
              </a:rPr>
              <a:t>(ASG)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40574" y="2802909"/>
            <a:ext cx="560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?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637240" y="4997506"/>
            <a:ext cx="3517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FFFF"/>
                </a:solidFill>
              </a:rPr>
              <a:t>automatically deduced dependencies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2838" y="4232827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/>
          <p:cNvSpPr/>
          <p:nvPr/>
        </p:nvSpPr>
        <p:spPr>
          <a:xfrm>
            <a:off x="738564" y="4112676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589572" y="3913788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/>
          <p:cNvSpPr/>
          <p:nvPr/>
        </p:nvSpPr>
        <p:spPr>
          <a:xfrm>
            <a:off x="8113791" y="4232827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/>
          <p:cNvSpPr/>
          <p:nvPr/>
        </p:nvSpPr>
        <p:spPr>
          <a:xfrm>
            <a:off x="7949515" y="4112676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7800524" y="3913788"/>
            <a:ext cx="626533" cy="6380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BFBFB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Up Arrow 38"/>
          <p:cNvSpPr/>
          <p:nvPr/>
        </p:nvSpPr>
        <p:spPr>
          <a:xfrm rot="5400000">
            <a:off x="1946771" y="4079979"/>
            <a:ext cx="248963" cy="694808"/>
          </a:xfrm>
          <a:prstGeom prst="upArrow">
            <a:avLst/>
          </a:prstGeom>
          <a:solidFill>
            <a:srgbClr val="F2F2F2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Up Arrow 39"/>
          <p:cNvSpPr/>
          <p:nvPr/>
        </p:nvSpPr>
        <p:spPr>
          <a:xfrm rot="5400000">
            <a:off x="7153106" y="4079979"/>
            <a:ext cx="248963" cy="694808"/>
          </a:xfrm>
          <a:prstGeom prst="upArrow">
            <a:avLst/>
          </a:prstGeom>
          <a:solidFill>
            <a:srgbClr val="F2F2F2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3" name="Straight Connector 72"/>
          <p:cNvCxnSpPr/>
          <p:nvPr/>
        </p:nvCxnSpPr>
        <p:spPr>
          <a:xfrm>
            <a:off x="6410053" y="3913787"/>
            <a:ext cx="0" cy="108371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3756025" y="3985034"/>
            <a:ext cx="906017" cy="932365"/>
            <a:chOff x="3467100" y="3985033"/>
            <a:chExt cx="836323" cy="932365"/>
          </a:xfrm>
        </p:grpSpPr>
        <p:sp>
          <p:nvSpPr>
            <p:cNvPr id="47" name="Rectangle 46"/>
            <p:cNvSpPr/>
            <p:nvPr/>
          </p:nvSpPr>
          <p:spPr>
            <a:xfrm>
              <a:off x="3829050" y="3985033"/>
              <a:ext cx="472038" cy="929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057650" y="4189700"/>
              <a:ext cx="245773" cy="92991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829050" y="4388595"/>
              <a:ext cx="474373" cy="9299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467100" y="4612028"/>
              <a:ext cx="836323" cy="92991"/>
            </a:xfrm>
            <a:prstGeom prst="rect">
              <a:avLst/>
            </a:prstGeom>
            <a:solidFill>
              <a:schemeClr val="accent4">
                <a:lumMod val="75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911600" y="4824407"/>
              <a:ext cx="391823" cy="929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0" name="Straight Connector 9"/>
          <p:cNvCxnSpPr/>
          <p:nvPr/>
        </p:nvCxnSpPr>
        <p:spPr>
          <a:xfrm>
            <a:off x="6140058" y="3899787"/>
            <a:ext cx="2" cy="1083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6050629" y="5069482"/>
            <a:ext cx="507212" cy="333153"/>
            <a:chOff x="5585196" y="5069481"/>
            <a:chExt cx="468196" cy="333153"/>
          </a:xfrm>
        </p:grpSpPr>
        <p:sp>
          <p:nvSpPr>
            <p:cNvPr id="56" name="Curved Up Arrow 55"/>
            <p:cNvSpPr/>
            <p:nvPr/>
          </p:nvSpPr>
          <p:spPr>
            <a:xfrm>
              <a:off x="5846917" y="5069481"/>
              <a:ext cx="206475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58" name="Curved Up Arrow 57"/>
            <p:cNvSpPr/>
            <p:nvPr/>
          </p:nvSpPr>
          <p:spPr>
            <a:xfrm>
              <a:off x="5585196" y="5069481"/>
              <a:ext cx="206475" cy="333153"/>
            </a:xfrm>
            <a:prstGeom prst="curvedUpArrow">
              <a:avLst>
                <a:gd name="adj1" fmla="val 15680"/>
                <a:gd name="adj2" fmla="val 50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59" name="Rectangle 58"/>
          <p:cNvSpPr/>
          <p:nvPr/>
        </p:nvSpPr>
        <p:spPr>
          <a:xfrm>
            <a:off x="4674637" y="4078025"/>
            <a:ext cx="1028192" cy="929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/>
          <p:cNvSpPr/>
          <p:nvPr/>
        </p:nvSpPr>
        <p:spPr>
          <a:xfrm>
            <a:off x="4659512" y="4292993"/>
            <a:ext cx="511375" cy="929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/>
          <p:cNvSpPr/>
          <p:nvPr/>
        </p:nvSpPr>
        <p:spPr>
          <a:xfrm>
            <a:off x="4662041" y="4491888"/>
            <a:ext cx="772500" cy="9299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/>
          <p:cNvSpPr/>
          <p:nvPr/>
        </p:nvSpPr>
        <p:spPr>
          <a:xfrm>
            <a:off x="4662042" y="4711045"/>
            <a:ext cx="325354" cy="9299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Rectangle 63"/>
          <p:cNvSpPr/>
          <p:nvPr/>
        </p:nvSpPr>
        <p:spPr>
          <a:xfrm>
            <a:off x="4662041" y="4913547"/>
            <a:ext cx="511375" cy="8395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Rectangle 64"/>
          <p:cNvSpPr/>
          <p:nvPr/>
        </p:nvSpPr>
        <p:spPr>
          <a:xfrm>
            <a:off x="4662041" y="3913787"/>
            <a:ext cx="511375" cy="9299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4" name="Group 23"/>
          <p:cNvGrpSpPr/>
          <p:nvPr/>
        </p:nvGrpSpPr>
        <p:grpSpPr>
          <a:xfrm>
            <a:off x="3133496" y="3853160"/>
            <a:ext cx="3006562" cy="1173595"/>
            <a:chOff x="2892458" y="3853159"/>
            <a:chExt cx="2775288" cy="1173595"/>
          </a:xfrm>
        </p:grpSpPr>
        <p:grpSp>
          <p:nvGrpSpPr>
            <p:cNvPr id="23" name="Group 22"/>
            <p:cNvGrpSpPr/>
            <p:nvPr/>
          </p:nvGrpSpPr>
          <p:grpSpPr>
            <a:xfrm>
              <a:off x="3803046" y="4052138"/>
              <a:ext cx="976430" cy="775890"/>
              <a:chOff x="6758911" y="3029366"/>
              <a:chExt cx="579103" cy="571501"/>
            </a:xfrm>
          </p:grpSpPr>
          <p:sp>
            <p:nvSpPr>
              <p:cNvPr id="7" name="Curved Left Arrow 6"/>
              <p:cNvSpPr/>
              <p:nvPr/>
            </p:nvSpPr>
            <p:spPr>
              <a:xfrm rot="16200000">
                <a:off x="6920943" y="2898044"/>
                <a:ext cx="285750" cy="548393"/>
              </a:xfrm>
              <a:prstGeom prst="curvedLeftArrow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Curved Left Arrow 70"/>
              <p:cNvSpPr/>
              <p:nvPr/>
            </p:nvSpPr>
            <p:spPr>
              <a:xfrm rot="5400000">
                <a:off x="6890233" y="3183795"/>
                <a:ext cx="285750" cy="548393"/>
              </a:xfrm>
              <a:prstGeom prst="curvedLeftArrow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3973953" y="4226476"/>
              <a:ext cx="6439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 smtClean="0"/>
                <a:t>RA</a:t>
              </a:r>
              <a:r>
                <a:rPr lang="en-GB" dirty="0" smtClean="0">
                  <a:solidFill>
                    <a:schemeClr val="bg1"/>
                  </a:solidFill>
                </a:rPr>
                <a:t>CR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892458" y="3853159"/>
              <a:ext cx="2775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 smtClean="0"/>
                <a:t>analyses guide transformations</a:t>
              </a:r>
              <a:endParaRPr lang="en-GB" sz="12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892458" y="4749755"/>
              <a:ext cx="27752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 smtClean="0">
                  <a:solidFill>
                    <a:srgbClr val="FFFFFF"/>
                  </a:solidFill>
                </a:rPr>
                <a:t>transformations invalidate analyses</a:t>
              </a:r>
              <a:endParaRPr lang="en-GB" sz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481217" y="1149351"/>
            <a:ext cx="5306227" cy="2685026"/>
            <a:chOff x="1367277" y="1149351"/>
            <a:chExt cx="4898056" cy="2685026"/>
          </a:xfrm>
        </p:grpSpPr>
        <p:grpSp>
          <p:nvGrpSpPr>
            <p:cNvPr id="55" name="Group 54"/>
            <p:cNvGrpSpPr/>
            <p:nvPr/>
          </p:nvGrpSpPr>
          <p:grpSpPr>
            <a:xfrm>
              <a:off x="1367277" y="1149351"/>
              <a:ext cx="4898056" cy="2685026"/>
              <a:chOff x="1589527" y="1155701"/>
              <a:chExt cx="4898056" cy="2685026"/>
            </a:xfrm>
          </p:grpSpPr>
          <p:sp>
            <p:nvSpPr>
              <p:cNvPr id="66" name="Cloud 65"/>
              <p:cNvSpPr/>
              <p:nvPr/>
            </p:nvSpPr>
            <p:spPr>
              <a:xfrm>
                <a:off x="1589527" y="1663700"/>
                <a:ext cx="1795492" cy="784064"/>
              </a:xfrm>
              <a:prstGeom prst="cloud">
                <a:avLst/>
              </a:prstGeom>
              <a:gradFill flip="none" rotWithShape="1">
                <a:gsLst>
                  <a:gs pos="29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7" name="Cloud 66"/>
              <p:cNvSpPr/>
              <p:nvPr/>
            </p:nvSpPr>
            <p:spPr>
              <a:xfrm>
                <a:off x="3992834" y="1370547"/>
                <a:ext cx="2116089" cy="1169827"/>
              </a:xfrm>
              <a:prstGeom prst="cloud">
                <a:avLst/>
              </a:prstGeom>
              <a:gradFill flip="none" rotWithShape="1">
                <a:gsLst>
                  <a:gs pos="29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8" name="Cloud 67"/>
              <p:cNvSpPr/>
              <p:nvPr/>
            </p:nvSpPr>
            <p:spPr>
              <a:xfrm>
                <a:off x="4675634" y="1663700"/>
                <a:ext cx="1811949" cy="784064"/>
              </a:xfrm>
              <a:prstGeom prst="cloud">
                <a:avLst/>
              </a:prstGeom>
              <a:gradFill flip="none" rotWithShape="1">
                <a:gsLst>
                  <a:gs pos="29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9" name="Cloud 68"/>
              <p:cNvSpPr/>
              <p:nvPr/>
            </p:nvSpPr>
            <p:spPr>
              <a:xfrm>
                <a:off x="3752112" y="1155701"/>
                <a:ext cx="2164751" cy="1126964"/>
              </a:xfrm>
              <a:prstGeom prst="cloud">
                <a:avLst/>
              </a:prstGeom>
              <a:gradFill flip="none" rotWithShape="1">
                <a:gsLst>
                  <a:gs pos="29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0" name="Cloud 69"/>
              <p:cNvSpPr/>
              <p:nvPr/>
            </p:nvSpPr>
            <p:spPr>
              <a:xfrm>
                <a:off x="2718399" y="1277937"/>
                <a:ext cx="2116089" cy="1169827"/>
              </a:xfrm>
              <a:prstGeom prst="cloud">
                <a:avLst/>
              </a:prstGeom>
              <a:gradFill flip="none" rotWithShape="1">
                <a:gsLst>
                  <a:gs pos="29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2" name="Straight Arrow Connector 71"/>
              <p:cNvCxnSpPr/>
              <p:nvPr/>
            </p:nvCxnSpPr>
            <p:spPr>
              <a:xfrm>
                <a:off x="3879188" y="2540374"/>
                <a:ext cx="625591" cy="1253262"/>
              </a:xfrm>
              <a:prstGeom prst="straightConnector1">
                <a:avLst/>
              </a:prstGeom>
              <a:ln w="44450" cap="flat">
                <a:gradFill flip="none" rotWithShape="1">
                  <a:gsLst>
                    <a:gs pos="3800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  <a:prstDash val="sysDot"/>
                <a:headEnd type="triangle" w="sm" len="lg"/>
                <a:tailEnd type="triangle" w="sm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Arrow Connector 75"/>
              <p:cNvCxnSpPr/>
              <p:nvPr/>
            </p:nvCxnSpPr>
            <p:spPr>
              <a:xfrm>
                <a:off x="3136900" y="2447764"/>
                <a:ext cx="688975" cy="1392963"/>
              </a:xfrm>
              <a:prstGeom prst="straightConnector1">
                <a:avLst/>
              </a:prstGeom>
              <a:ln w="44450" cap="flat">
                <a:gradFill flip="none" rotWithShape="1">
                  <a:gsLst>
                    <a:gs pos="3800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  <a:prstDash val="sysDot"/>
                <a:headEnd type="triangle" w="sm" len="lg"/>
                <a:tailEnd type="triangle" w="sm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Arrow Connector 76"/>
              <p:cNvCxnSpPr/>
              <p:nvPr/>
            </p:nvCxnSpPr>
            <p:spPr>
              <a:xfrm>
                <a:off x="2421196" y="2540374"/>
                <a:ext cx="684647" cy="1300353"/>
              </a:xfrm>
              <a:prstGeom prst="straightConnector1">
                <a:avLst/>
              </a:prstGeom>
              <a:ln w="44450" cap="flat">
                <a:gradFill flip="none" rotWithShape="1">
                  <a:gsLst>
                    <a:gs pos="3800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  <a:prstDash val="sysDot"/>
                <a:headEnd type="triangle" w="sm" len="lg"/>
                <a:tailEnd type="triangle" w="sm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>
                <a:off x="4554933" y="2540374"/>
                <a:ext cx="631941" cy="1300353"/>
              </a:xfrm>
              <a:prstGeom prst="straightConnector1">
                <a:avLst/>
              </a:prstGeom>
              <a:ln w="44450" cap="flat">
                <a:gradFill flip="none" rotWithShape="1">
                  <a:gsLst>
                    <a:gs pos="3800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  <a:prstDash val="sysDot"/>
                <a:headEnd type="triangle" w="sm" len="lg"/>
                <a:tailEnd type="triangle" w="sm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>
                <a:off x="5269784" y="2635250"/>
                <a:ext cx="537662" cy="1205477"/>
              </a:xfrm>
              <a:prstGeom prst="straightConnector1">
                <a:avLst/>
              </a:prstGeom>
              <a:ln w="44450" cap="flat">
                <a:gradFill flip="none" rotWithShape="1">
                  <a:gsLst>
                    <a:gs pos="3800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  <a:prstDash val="sysDot"/>
                <a:headEnd type="triangle" w="sm" len="lg"/>
                <a:tailEnd type="triangle" w="sm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TextBox 79"/>
            <p:cNvSpPr txBox="1"/>
            <p:nvPr/>
          </p:nvSpPr>
          <p:spPr>
            <a:xfrm>
              <a:off x="2688945" y="1312386"/>
              <a:ext cx="269768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4800" dirty="0" smtClean="0">
                  <a:solidFill>
                    <a:schemeClr val="accent1">
                      <a:lumMod val="75000"/>
                    </a:schemeClr>
                  </a:solidFill>
                </a:rPr>
                <a:t>interaction</a:t>
              </a:r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6990916" y="2802910"/>
            <a:ext cx="2775864" cy="58477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chemeClr val="accent1">
                    <a:lumMod val="75000"/>
                  </a:schemeClr>
                </a:solidFill>
              </a:rPr>
              <a:t>interactive, mutual-dependent analyses &amp; transformations</a:t>
            </a:r>
            <a:endParaRPr lang="en-GB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697866" y="4997506"/>
            <a:ext cx="684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>
                <a:solidFill>
                  <a:srgbClr val="D9D9D9"/>
                </a:solidFill>
              </a:rPr>
              <a:t>input</a:t>
            </a:r>
          </a:p>
          <a:p>
            <a:pPr algn="ctr"/>
            <a:r>
              <a:rPr lang="en-GB" dirty="0" smtClean="0">
                <a:solidFill>
                  <a:srgbClr val="D9D9D9"/>
                </a:solidFill>
              </a:rPr>
              <a:t>(AST)</a:t>
            </a:r>
            <a:endParaRPr lang="en-GB" dirty="0">
              <a:solidFill>
                <a:srgbClr val="D9D9D9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7093504" y="4997505"/>
            <a:ext cx="2462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>
                <a:solidFill>
                  <a:srgbClr val="D9D9D9"/>
                </a:solidFill>
              </a:rPr>
              <a:t>output</a:t>
            </a:r>
          </a:p>
          <a:p>
            <a:pPr algn="ctr"/>
            <a:r>
              <a:rPr lang="en-GB" dirty="0" smtClean="0">
                <a:solidFill>
                  <a:srgbClr val="D9D9D9"/>
                </a:solidFill>
              </a:rPr>
              <a:t>(binary code/</a:t>
            </a:r>
          </a:p>
          <a:p>
            <a:pPr algn="ctr"/>
            <a:r>
              <a:rPr lang="en-GB" dirty="0" smtClean="0">
                <a:solidFill>
                  <a:srgbClr val="D9D9D9"/>
                </a:solidFill>
              </a:rPr>
              <a:t>code for further tooling)</a:t>
            </a:r>
            <a:endParaRPr lang="en-GB" dirty="0">
              <a:solidFill>
                <a:srgbClr val="D9D9D9"/>
              </a:solidFill>
            </a:endParaRPr>
          </a:p>
        </p:txBody>
      </p:sp>
      <p:sp>
        <p:nvSpPr>
          <p:cNvPr id="84" name="Rectangular Callout 83"/>
          <p:cNvSpPr/>
          <p:nvPr/>
        </p:nvSpPr>
        <p:spPr>
          <a:xfrm>
            <a:off x="2583128" y="5777554"/>
            <a:ext cx="4151577" cy="534346"/>
          </a:xfrm>
          <a:prstGeom prst="wedgeRectCallout">
            <a:avLst>
              <a:gd name="adj1" fmla="val 31951"/>
              <a:gd name="adj2" fmla="val 45389"/>
            </a:avLst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smtClean="0"/>
              <a:t>language processor</a:t>
            </a:r>
            <a:endParaRPr lang="en-GB" sz="2800" dirty="0"/>
          </a:p>
        </p:txBody>
      </p:sp>
      <p:sp>
        <p:nvSpPr>
          <p:cNvPr id="85" name="TextBox 84"/>
          <p:cNvSpPr txBox="1"/>
          <p:nvPr/>
        </p:nvSpPr>
        <p:spPr>
          <a:xfrm>
            <a:off x="6732236" y="1598136"/>
            <a:ext cx="25131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rgbClr val="7F7F7F"/>
                </a:solidFill>
              </a:rPr>
              <a:t>l</a:t>
            </a:r>
            <a:r>
              <a:rPr lang="en-GB" dirty="0" smtClean="0">
                <a:solidFill>
                  <a:srgbClr val="7F7F7F"/>
                </a:solidFill>
              </a:rPr>
              <a:t>imitations of application</a:t>
            </a:r>
          </a:p>
          <a:p>
            <a:pPr algn="ctr"/>
            <a:r>
              <a:rPr lang="en-GB" sz="1400" i="1" dirty="0" smtClean="0">
                <a:solidFill>
                  <a:srgbClr val="7F7F7F"/>
                </a:solidFill>
              </a:rPr>
              <a:t>open research question</a:t>
            </a:r>
            <a:endParaRPr lang="en-GB" sz="1400" i="1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540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84" grpId="0" animBg="1"/>
      <p:bldP spid="8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The Solution</a:t>
            </a:r>
            <a:br>
              <a:rPr lang="en-GB" b="1" dirty="0" smtClean="0"/>
            </a:br>
            <a:r>
              <a:rPr lang="en-GB" dirty="0" smtClean="0"/>
              <a:t>What is RAG-controlled rewriting?</a:t>
            </a:r>
            <a:endParaRPr lang="en-GB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85900" y="3108505"/>
            <a:ext cx="6934200" cy="10567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Reference attribute grammars, ASGs, RAG-controlled rewriting &amp; 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RACR</a:t>
            </a:r>
            <a:r>
              <a:rPr lang="en-US" i="1" baseline="30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314799"/>
            <a:ext cx="990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aseline="30000" dirty="0" smtClean="0"/>
              <a:t>1</a:t>
            </a:r>
            <a:r>
              <a:rPr lang="en-GB" dirty="0"/>
              <a:t> </a:t>
            </a:r>
            <a:r>
              <a:rPr lang="en-GB" dirty="0" smtClean="0">
                <a:hlinkClick r:id="rId2"/>
              </a:rPr>
              <a:t>https</a:t>
            </a:r>
            <a:r>
              <a:rPr lang="en-GB" dirty="0">
                <a:hlinkClick r:id="rId2"/>
              </a:rPr>
              <a:t>://github.com/christoff-buerger/</a:t>
            </a:r>
            <a:r>
              <a:rPr lang="en-GB" dirty="0" smtClean="0">
                <a:hlinkClick r:id="rId2"/>
              </a:rPr>
              <a:t>racr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6552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2004</TotalTime>
  <Words>4420</Words>
  <Application>Microsoft Macintosh PowerPoint</Application>
  <PresentationFormat>A4 Paper (210x297 mm)</PresentationFormat>
  <Paragraphs>2120</Paragraphs>
  <Slides>56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Office Theme</vt:lpstr>
      <vt:lpstr>Reference Attribute Grammar controlled Rewriting</vt:lpstr>
      <vt:lpstr>The Problem What do you want to achieve?</vt:lpstr>
      <vt:lpstr>From batch to interactive</vt:lpstr>
      <vt:lpstr>From batch to interactive</vt:lpstr>
      <vt:lpstr>From batch to interactive</vt:lpstr>
      <vt:lpstr>From batch to interactive</vt:lpstr>
      <vt:lpstr>From batch to interactive</vt:lpstr>
      <vt:lpstr>From batch to interactive</vt:lpstr>
      <vt:lpstr>The Solution What is RAG-controlled rewriting?</vt:lpstr>
      <vt:lpstr>Reference attribute grammars &amp; ASGs</vt:lpstr>
      <vt:lpstr>Reference attribute grammars &amp; ASGs</vt:lpstr>
      <vt:lpstr>Reference attribute grammars &amp; ASGs</vt:lpstr>
      <vt:lpstr>Reference attribute grammars &amp; ASGs</vt:lpstr>
      <vt:lpstr>RAG-controlled rewriting</vt:lpstr>
      <vt:lpstr>RACR</vt:lpstr>
      <vt:lpstr>The Implementation How works RAG-controlled rewriting?</vt:lpstr>
      <vt:lpstr>Query &amp; rewrite functions</vt:lpstr>
      <vt:lpstr>Query &amp; rewrite functions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Dynamic attribute dependency graphs</vt:lpstr>
      <vt:lpstr>Incremental evaluation</vt:lpstr>
      <vt:lpstr>Incremental evaluation</vt:lpstr>
      <vt:lpstr>Incremental evaluation</vt:lpstr>
      <vt:lpstr>Incremental evaluation</vt:lpstr>
      <vt:lpstr>Incremental evaluation</vt:lpstr>
      <vt:lpstr>Incremental evaluation</vt:lpstr>
      <vt:lpstr>Incremental evaluation</vt:lpstr>
      <vt:lpstr>Incremental evaluation</vt:lpstr>
      <vt:lpstr>Incremental evaluation</vt:lpstr>
      <vt:lpstr>The Application How works RAG-controlled rewriting!</vt:lpstr>
      <vt:lpstr>Pattern attributes</vt:lpstr>
      <vt:lpstr>Transformer attributes</vt:lpstr>
      <vt:lpstr>From programmed through RAG-controlled to ‘wild’ graph rewriting</vt:lpstr>
      <vt:lpstr>The Evaluation What is your proof of concept?</vt:lpstr>
      <vt:lpstr>8th Transformation Tool Contest</vt:lpstr>
      <vt:lpstr>8th Transformation Tool Contest</vt:lpstr>
      <vt:lpstr>Language Workbench Challenge 2013</vt:lpstr>
      <vt:lpstr>Energy auto-tuning case study</vt:lpstr>
      <vt:lpstr>The Intention What are you up to?</vt:lpstr>
      <vt:lpstr>Intended application: runtime models</vt:lpstr>
      <vt:lpstr>The Conclusion What was it all about?</vt:lpstr>
      <vt:lpstr>PowerPoint Presentation</vt:lpstr>
      <vt:lpstr>Backup slides</vt:lpstr>
      <vt:lpstr>Dynamic dependency over-approximations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Christoff Bürger</dc:creator>
  <cp:lastModifiedBy>Christoff Bürger</cp:lastModifiedBy>
  <cp:revision>314</cp:revision>
  <cp:lastPrinted>2015-11-27T08:25:49Z</cp:lastPrinted>
  <dcterms:created xsi:type="dcterms:W3CDTF">2015-10-15T15:35:22Z</dcterms:created>
  <dcterms:modified xsi:type="dcterms:W3CDTF">2015-11-27T08:25:54Z</dcterms:modified>
</cp:coreProperties>
</file>

<file path=docProps/thumbnail.jpeg>
</file>